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702" r:id="rId2"/>
    <p:sldMasterId id="2147483677" r:id="rId3"/>
  </p:sldMasterIdLst>
  <p:notesMasterIdLst>
    <p:notesMasterId r:id="rId16"/>
  </p:notesMasterIdLst>
  <p:sldIdLst>
    <p:sldId id="968" r:id="rId4"/>
    <p:sldId id="957" r:id="rId5"/>
    <p:sldId id="971" r:id="rId6"/>
    <p:sldId id="970" r:id="rId7"/>
    <p:sldId id="959" r:id="rId8"/>
    <p:sldId id="967" r:id="rId9"/>
    <p:sldId id="961" r:id="rId10"/>
    <p:sldId id="960" r:id="rId11"/>
    <p:sldId id="966" r:id="rId12"/>
    <p:sldId id="963" r:id="rId13"/>
    <p:sldId id="964" r:id="rId14"/>
    <p:sldId id="969" r:id="rId15"/>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D4EA"/>
    <a:srgbClr val="4CCCE6"/>
    <a:srgbClr val="6CD5EA"/>
    <a:srgbClr val="2BC3E1"/>
    <a:srgbClr val="57CFE7"/>
    <a:srgbClr val="AAC42C"/>
    <a:srgbClr val="F26B6C"/>
    <a:srgbClr val="A156F4"/>
    <a:srgbClr val="C0C0C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1581" autoAdjust="0"/>
  </p:normalViewPr>
  <p:slideViewPr>
    <p:cSldViewPr>
      <p:cViewPr varScale="1">
        <p:scale>
          <a:sx n="51" d="100"/>
          <a:sy n="51" d="100"/>
        </p:scale>
        <p:origin x="264" y="51"/>
      </p:cViewPr>
      <p:guideLst>
        <p:guide orient="horz" pos="3240"/>
        <p:guide pos="5760"/>
      </p:guideLst>
    </p:cSldViewPr>
  </p:slideViewPr>
  <p:outlineViewPr>
    <p:cViewPr>
      <p:scale>
        <a:sx n="33" d="100"/>
        <a:sy n="33" d="100"/>
      </p:scale>
      <p:origin x="0" y="-32346"/>
    </p:cViewPr>
  </p:outlineViewPr>
  <p:notesTextViewPr>
    <p:cViewPr>
      <p:scale>
        <a:sx n="1" d="1"/>
        <a:sy n="1" d="1"/>
      </p:scale>
      <p:origin x="0" y="0"/>
    </p:cViewPr>
  </p:notesTextViewPr>
  <p:sorterViewPr>
    <p:cViewPr>
      <p:scale>
        <a:sx n="75" d="100"/>
        <a:sy n="75" d="100"/>
      </p:scale>
      <p:origin x="0" y="-86580"/>
    </p:cViewPr>
  </p:sorterViewPr>
  <p:notesViewPr>
    <p:cSldViewPr>
      <p:cViewPr varScale="1">
        <p:scale>
          <a:sx n="71" d="100"/>
          <a:sy n="71" d="100"/>
        </p:scale>
        <p:origin x="2280" y="2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25.03.2019</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cio.com/article/2369317/big-data/125155-8-Cool-Heat-Maps-That-Help-You-Visualize-Big-Data.html"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www.cs.uic.edu/~wilkinson/Publications/heatmap.pdf" TargetMode="External"/><Relationship Id="rId4" Type="http://schemas.openxmlformats.org/officeDocument/2006/relationships/hyperlink" Target="https://www.crazyegg.com/heatmap"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gplot2.tidyverse.org/reference/geom_point.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pplication_programming_interface_key"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the Cycling Advisory committee for the data </a:t>
            </a:r>
          </a:p>
          <a:p>
            <a:endParaRPr lang="en-US" dirty="0"/>
          </a:p>
          <a:p>
            <a:endParaRPr lang="en-US" dirty="0"/>
          </a:p>
          <a:p>
            <a:r>
              <a:rPr lang="en-US" sz="1200" b="0" i="0" kern="1200" dirty="0">
                <a:solidFill>
                  <a:schemeClr val="tx1"/>
                </a:solidFill>
                <a:effectLst/>
                <a:latin typeface="+mn-lt"/>
                <a:ea typeface="+mn-ea"/>
                <a:cs typeface="+mn-cs"/>
              </a:rPr>
              <a:t>The reason I wanted to learn this in the first place was because I’m studying cycling collisions in London.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heatmaps</a:t>
            </a:r>
            <a:r>
              <a:rPr lang="en-US" sz="1200" b="0" i="0" kern="1200" dirty="0">
                <a:solidFill>
                  <a:schemeClr val="tx1"/>
                </a:solidFill>
                <a:effectLst/>
                <a:latin typeface="+mn-lt"/>
                <a:ea typeface="+mn-ea"/>
                <a:cs typeface="+mn-cs"/>
              </a:rPr>
              <a:t> are a tool of data visualization broadly widely used with biological data. The concept is to represent a matrix of values as colors where usually is organized by a gradient. We can find a large number of these graphics in scientific articles related with gene expressions, such as microarray or RNA-seq.</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Heatmaps are everywhere these days</a:t>
            </a:r>
            <a:r>
              <a:rPr lang="en-US" sz="1200" b="0" i="0" kern="1200" dirty="0">
                <a:solidFill>
                  <a:schemeClr val="tx1"/>
                </a:solidFill>
                <a:effectLst/>
                <a:latin typeface="+mn-lt"/>
                <a:ea typeface="+mn-ea"/>
                <a:cs typeface="+mn-cs"/>
              </a:rPr>
              <a:t>. You see them on the weather, on real estate sites – basically, anywhere there’s </a:t>
            </a:r>
            <a:r>
              <a:rPr lang="en-US" sz="1200" b="0" i="0" u="none" strike="noStrike" kern="1200" dirty="0">
                <a:solidFill>
                  <a:schemeClr val="tx1"/>
                </a:solidFill>
                <a:effectLst/>
                <a:latin typeface="+mn-lt"/>
                <a:ea typeface="+mn-ea"/>
                <a:cs typeface="+mn-cs"/>
                <a:hlinkClick r:id="rId3"/>
              </a:rPr>
              <a:t>data to display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They’re increasingly popular in scientific disciplines where large volumes of data have to be made comprehensible.</a:t>
            </a:r>
          </a:p>
          <a:p>
            <a:r>
              <a:rPr lang="en-US" sz="1200" b="0" i="0" kern="1200" dirty="0">
                <a:solidFill>
                  <a:schemeClr val="tx1"/>
                </a:solidFill>
                <a:effectLst/>
                <a:latin typeface="+mn-lt"/>
                <a:ea typeface="+mn-ea"/>
                <a:cs typeface="+mn-cs"/>
              </a:rPr>
              <a:t>That’s because they’re a great way to see through data to trends and understand what to do next.</a:t>
            </a:r>
          </a:p>
          <a:p>
            <a:r>
              <a:rPr lang="en-US" sz="1200" b="0" i="0" kern="1200" dirty="0">
                <a:solidFill>
                  <a:schemeClr val="tx1"/>
                </a:solidFill>
                <a:effectLst/>
                <a:latin typeface="+mn-lt"/>
                <a:ea typeface="+mn-ea"/>
                <a:cs typeface="+mn-cs"/>
              </a:rPr>
              <a:t>And while we may think of </a:t>
            </a:r>
            <a:r>
              <a:rPr lang="en-US" sz="1200" b="0" i="0" u="none" strike="noStrike" kern="1200" dirty="0">
                <a:solidFill>
                  <a:schemeClr val="tx1"/>
                </a:solidFill>
                <a:effectLst/>
                <a:latin typeface="+mn-lt"/>
                <a:ea typeface="+mn-ea"/>
                <a:cs typeface="+mn-cs"/>
                <a:hlinkClick r:id="rId4"/>
              </a:rPr>
              <a:t>heatmaps</a:t>
            </a:r>
            <a:r>
              <a:rPr lang="en-US" sz="1200" b="0" i="0" kern="1200" dirty="0">
                <a:solidFill>
                  <a:schemeClr val="tx1"/>
                </a:solidFill>
                <a:effectLst/>
                <a:latin typeface="+mn-lt"/>
                <a:ea typeface="+mn-ea"/>
                <a:cs typeface="+mn-cs"/>
              </a:rPr>
              <a:t> as a 21st-century thing, it turns out they have their roots in the statistical analysis techniques of </a:t>
            </a:r>
            <a:r>
              <a:rPr lang="en-US" sz="1200" b="0" i="0" u="none" strike="noStrike" kern="1200" dirty="0">
                <a:solidFill>
                  <a:schemeClr val="tx1"/>
                </a:solidFill>
                <a:effectLst/>
                <a:latin typeface="+mn-lt"/>
                <a:ea typeface="+mn-ea"/>
                <a:cs typeface="+mn-cs"/>
                <a:hlinkClick r:id="rId5"/>
              </a:rPr>
              <a:t>the 19th century</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Now heat maps are the most-used tool for representing complex statistical data. Doctors, engineers, marketers, sociologists, and researchers of every kind use heat maps to make complex data sets comprehensible and actionable.</a:t>
            </a:r>
          </a:p>
          <a:p>
            <a:r>
              <a:rPr lang="en-US" sz="1200" b="0" i="0" kern="1200" dirty="0">
                <a:solidFill>
                  <a:schemeClr val="tx1"/>
                </a:solidFill>
                <a:effectLst/>
                <a:latin typeface="+mn-lt"/>
                <a:ea typeface="+mn-ea"/>
                <a:cs typeface="+mn-cs"/>
              </a:rPr>
              <a:t>That’s the secret to their success: </a:t>
            </a:r>
            <a:r>
              <a:rPr lang="en-US" sz="1200" b="1" i="0" kern="1200" dirty="0">
                <a:solidFill>
                  <a:schemeClr val="tx1"/>
                </a:solidFill>
                <a:effectLst/>
                <a:latin typeface="+mn-lt"/>
                <a:ea typeface="+mn-ea"/>
                <a:cs typeface="+mn-cs"/>
              </a:rPr>
              <a:t>charts have to be interpreted</a:t>
            </a:r>
            <a:r>
              <a:rPr lang="en-US" sz="1200" b="0" i="0" kern="1200" dirty="0">
                <a:solidFill>
                  <a:schemeClr val="tx1"/>
                </a:solidFill>
                <a:effectLst/>
                <a:latin typeface="+mn-lt"/>
                <a:ea typeface="+mn-ea"/>
                <a:cs typeface="+mn-cs"/>
              </a:rPr>
              <a:t>, tables have to be understood, but heat maps are self-explanatory, intuitive.</a:t>
            </a:r>
          </a:p>
          <a:p>
            <a:r>
              <a:rPr lang="en-US" sz="1200" b="0" i="0" kern="1200" dirty="0">
                <a:solidFill>
                  <a:schemeClr val="tx1"/>
                </a:solidFill>
                <a:effectLst/>
                <a:latin typeface="+mn-lt"/>
                <a:ea typeface="+mn-ea"/>
                <a:cs typeface="+mn-cs"/>
              </a:rPr>
              <a:t>Sounds great. So what am I looking at?</a:t>
            </a:r>
          </a:p>
          <a:p>
            <a:r>
              <a:rPr lang="en-US" sz="1200" b="1" i="0" kern="1200" dirty="0">
                <a:solidFill>
                  <a:schemeClr val="tx1"/>
                </a:solidFill>
                <a:effectLst/>
                <a:latin typeface="+mn-lt"/>
                <a:ea typeface="+mn-ea"/>
                <a:cs typeface="+mn-cs"/>
              </a:rPr>
              <a:t>What is a Heat Map?</a:t>
            </a:r>
          </a:p>
          <a:p>
            <a:r>
              <a:rPr lang="en-US" sz="1200" b="0" i="0" kern="1200" dirty="0">
                <a:solidFill>
                  <a:schemeClr val="tx1"/>
                </a:solidFill>
                <a:effectLst/>
                <a:latin typeface="+mn-lt"/>
                <a:ea typeface="+mn-ea"/>
                <a:cs typeface="+mn-cs"/>
              </a:rPr>
              <a:t>A heat map is data analysis software that uses color the way a bar graph uses height and width: as a data visualization tool.</a:t>
            </a:r>
          </a:p>
          <a:p>
            <a:r>
              <a:rPr lang="en-US" sz="1200" b="0" i="0" kern="1200" dirty="0">
                <a:solidFill>
                  <a:schemeClr val="tx1"/>
                </a:solidFill>
                <a:effectLst/>
                <a:latin typeface="+mn-lt"/>
                <a:ea typeface="+mn-ea"/>
                <a:cs typeface="+mn-cs"/>
              </a:rPr>
              <a:t>If you’re looking at a web page and you want to know which areas get the most attention, a heat map shows you in a visual way that’s easy to assimilate and make decisions from.</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Are heatmaps good for bike parking? No!</a:t>
            </a:r>
          </a:p>
          <a:p>
            <a:pPr fontAlgn="base"/>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heat map</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heatmap</a:t>
            </a:r>
            <a:r>
              <a:rPr lang="en-US" sz="1200" b="0" i="0" kern="1200" dirty="0">
                <a:solidFill>
                  <a:schemeClr val="tx1"/>
                </a:solidFill>
                <a:effectLst/>
                <a:latin typeface="+mn-lt"/>
                <a:ea typeface="+mn-ea"/>
                <a:cs typeface="+mn-cs"/>
              </a:rPr>
              <a:t>) is a graphical representation of data where the individual values contained in a matrix are represented as colors. It is a bit like looking a data table from above. It is really useful to display a general view of numerical data, not to</a:t>
            </a:r>
          </a:p>
          <a:p>
            <a:pPr fontAlgn="base"/>
            <a:r>
              <a:rPr lang="en-US" sz="1200" b="0" i="0" kern="1200" dirty="0">
                <a:solidFill>
                  <a:schemeClr val="tx1"/>
                </a:solidFill>
                <a:effectLst/>
                <a:latin typeface="+mn-lt"/>
                <a:ea typeface="+mn-ea"/>
                <a:cs typeface="+mn-cs"/>
              </a:rPr>
              <a:t>extract specific data point. It is quite straight forward to make a heat map, as shown on the examples below. However be careful to understand the underlying mechanisms. You will probably need to </a:t>
            </a:r>
            <a:r>
              <a:rPr lang="en-US" sz="1200" b="0" i="0" kern="1200" dirty="0" err="1">
                <a:solidFill>
                  <a:schemeClr val="tx1"/>
                </a:solidFill>
                <a:effectLst/>
                <a:latin typeface="+mn-lt"/>
                <a:ea typeface="+mn-ea"/>
                <a:cs typeface="+mn-cs"/>
              </a:rPr>
              <a:t>normalise</a:t>
            </a:r>
            <a:r>
              <a:rPr lang="en-US" sz="1200" b="0" i="0" kern="1200" dirty="0">
                <a:solidFill>
                  <a:schemeClr val="tx1"/>
                </a:solidFill>
                <a:effectLst/>
                <a:latin typeface="+mn-lt"/>
                <a:ea typeface="+mn-ea"/>
                <a:cs typeface="+mn-cs"/>
              </a:rPr>
              <a:t> your matrix, choose a relevant </a:t>
            </a:r>
            <a:r>
              <a:rPr lang="en-US" sz="1200" b="0" i="0" kern="1200" dirty="0" err="1">
                <a:solidFill>
                  <a:schemeClr val="tx1"/>
                </a:solidFill>
                <a:effectLst/>
                <a:latin typeface="+mn-lt"/>
                <a:ea typeface="+mn-ea"/>
                <a:cs typeface="+mn-cs"/>
              </a:rPr>
              <a:t>colour</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palette, use cluster analysis and thus permute the rows and the columns of the matrix to place similar values near each other according to the clustering.</a:t>
            </a:r>
          </a:p>
          <a:p>
            <a:endParaRPr lang="en-US" sz="1200" b="0" i="0" kern="1200" dirty="0">
              <a:solidFill>
                <a:schemeClr val="tx1"/>
              </a:solidFill>
              <a:effectLst/>
              <a:latin typeface="+mn-lt"/>
              <a:ea typeface="+mn-ea"/>
              <a:cs typeface="+mn-cs"/>
            </a:endParaRPr>
          </a:p>
          <a:p>
            <a:endParaRPr lang="uk-UA" dirty="0"/>
          </a:p>
        </p:txBody>
      </p:sp>
      <p:sp>
        <p:nvSpPr>
          <p:cNvPr id="4" name="Slide Number Placeholder 3"/>
          <p:cNvSpPr>
            <a:spLocks noGrp="1"/>
          </p:cNvSpPr>
          <p:nvPr>
            <p:ph type="sldNum" sz="quarter" idx="10"/>
          </p:nvPr>
        </p:nvSpPr>
        <p:spPr/>
        <p:txBody>
          <a:bodyPr/>
          <a:lstStyle/>
          <a:p>
            <a:fld id="{BD9C3A12-1E0F-412B-B376-8089A55D946C}" type="slidenum">
              <a:rPr lang="uk-UA" smtClean="0"/>
              <a:t>1</a:t>
            </a:fld>
            <a:endParaRPr lang="uk-UA"/>
          </a:p>
        </p:txBody>
      </p:sp>
    </p:spTree>
    <p:extLst>
      <p:ext uri="{BB962C8B-B14F-4D97-AF65-F5344CB8AC3E}">
        <p14:creationId xmlns:p14="http://schemas.microsoft.com/office/powerpoint/2010/main" val="1306719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important to talk about what’s happening before we get to the heatmap.  </a:t>
            </a:r>
          </a:p>
          <a:p>
            <a:endParaRPr lang="en-US" dirty="0"/>
          </a:p>
          <a:p>
            <a:r>
              <a:rPr lang="en-US" sz="1200" b="0" i="0" kern="1200" dirty="0">
                <a:solidFill>
                  <a:schemeClr val="tx1"/>
                </a:solidFill>
                <a:effectLst/>
                <a:latin typeface="+mn-lt"/>
                <a:ea typeface="+mn-ea"/>
                <a:cs typeface="+mn-cs"/>
              </a:rPr>
              <a:t>Divides the plane into rectangles, counts the number of cases in each rectangle, and then (by default) maps the number of cases to the rectangle's fill. This is a useful alternative to </a:t>
            </a:r>
            <a:r>
              <a:rPr lang="en-US" sz="1200" u="none" strike="noStrike" kern="1200" dirty="0" err="1">
                <a:solidFill>
                  <a:schemeClr val="tx1"/>
                </a:solidFill>
                <a:effectLst/>
                <a:latin typeface="+mn-lt"/>
                <a:ea typeface="+mn-ea"/>
                <a:cs typeface="+mn-cs"/>
                <a:hlinkClick r:id="rId3"/>
              </a:rPr>
              <a:t>geom_point</a:t>
            </a:r>
            <a:r>
              <a:rPr lang="en-US" sz="1200" u="none" strike="noStrike" kern="1200" dirty="0">
                <a:solidFill>
                  <a:schemeClr val="tx1"/>
                </a:solidFill>
                <a:effectLst/>
                <a:latin typeface="+mn-lt"/>
                <a:ea typeface="+mn-ea"/>
                <a:cs typeface="+mn-cs"/>
                <a:hlinkClick r:id="rId3"/>
              </a:rPr>
              <a:t>()</a:t>
            </a:r>
            <a:r>
              <a:rPr lang="en-US" sz="1200" b="0" i="0" kern="1200" dirty="0">
                <a:solidFill>
                  <a:schemeClr val="tx1"/>
                </a:solidFill>
                <a:effectLst/>
                <a:latin typeface="+mn-lt"/>
                <a:ea typeface="+mn-ea"/>
                <a:cs typeface="+mn-cs"/>
              </a:rPr>
              <a:t> in the presence of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You can change the size of your rectangle. This is your </a:t>
            </a:r>
            <a:r>
              <a:rPr lang="en-US" sz="1200" b="0" i="0" kern="1200" dirty="0" err="1">
                <a:solidFill>
                  <a:schemeClr val="tx1"/>
                </a:solidFill>
                <a:effectLst/>
                <a:latin typeface="+mn-lt"/>
                <a:ea typeface="+mn-ea"/>
                <a:cs typeface="+mn-cs"/>
              </a:rPr>
              <a:t>binwidth</a:t>
            </a:r>
            <a:r>
              <a:rPr lang="en-US" sz="1200" b="0" i="0" kern="1200" dirty="0">
                <a:solidFill>
                  <a:schemeClr val="tx1"/>
                </a:solidFill>
                <a:effectLst/>
                <a:latin typeface="+mn-lt"/>
                <a:ea typeface="+mn-ea"/>
                <a:cs typeface="+mn-cs"/>
              </a:rPr>
              <a:t>, you could change the size to an entire city block</a:t>
            </a:r>
          </a:p>
          <a:p>
            <a:endParaRPr lang="en-US" sz="1200" b="0" i="0" kern="1200" dirty="0">
              <a:solidFill>
                <a:schemeClr val="tx1"/>
              </a:solidFill>
              <a:effectLst/>
              <a:latin typeface="+mn-lt"/>
              <a:ea typeface="+mn-ea"/>
              <a:cs typeface="+mn-cs"/>
            </a:endParaRPr>
          </a:p>
          <a:p>
            <a:endParaRPr lang="en-US" dirty="0"/>
          </a:p>
          <a:p>
            <a:r>
              <a:rPr lang="en-US" dirty="0"/>
              <a:t>The heatmap is going to use each point as it’s </a:t>
            </a:r>
            <a:r>
              <a:rPr lang="en-US" dirty="0" err="1"/>
              <a:t>centre</a:t>
            </a:r>
            <a:r>
              <a:rPr lang="en-US" dirty="0"/>
              <a:t>. </a:t>
            </a:r>
          </a:p>
          <a:p>
            <a:r>
              <a:rPr lang="en-US" dirty="0"/>
              <a:t>The first map is our original map and we’ve used transparency.</a:t>
            </a:r>
          </a:p>
          <a:p>
            <a:r>
              <a:rPr lang="en-US" dirty="0"/>
              <a:t>The second map, I changed the transparency because I wanted you to be able to see the points and what’s happening in the heatmap</a:t>
            </a:r>
            <a:br>
              <a:rPr lang="en-US" dirty="0"/>
            </a:br>
            <a:r>
              <a:rPr lang="en-US" dirty="0"/>
              <a:t>When we get overlap, it becomes labelled by the same rectangle, so we have to assign a different </a:t>
            </a:r>
            <a:r>
              <a:rPr lang="en-US" dirty="0" err="1"/>
              <a:t>colour</a:t>
            </a:r>
            <a:r>
              <a:rPr lang="en-US" dirty="0"/>
              <a:t> when there’s overlap. In our case, the lighter </a:t>
            </a:r>
            <a:r>
              <a:rPr lang="en-US" dirty="0" err="1"/>
              <a:t>colours</a:t>
            </a:r>
            <a:r>
              <a:rPr lang="en-US" dirty="0"/>
              <a:t> mean that there’s more counts of bike racks in that area. This is something that we can’t see in the scatterplot because the </a:t>
            </a:r>
          </a:p>
        </p:txBody>
      </p:sp>
      <p:sp>
        <p:nvSpPr>
          <p:cNvPr id="4" name="Slide Number Placeholder 3"/>
          <p:cNvSpPr>
            <a:spLocks noGrp="1"/>
          </p:cNvSpPr>
          <p:nvPr>
            <p:ph type="sldNum" sz="quarter" idx="10"/>
          </p:nvPr>
        </p:nvSpPr>
        <p:spPr/>
        <p:txBody>
          <a:bodyPr/>
          <a:lstStyle/>
          <a:p>
            <a:fld id="{BD9C3A12-1E0F-412B-B376-8089A55D946C}" type="slidenum">
              <a:rPr lang="uk-UA" smtClean="0"/>
              <a:t>10</a:t>
            </a:fld>
            <a:endParaRPr lang="uk-UA"/>
          </a:p>
        </p:txBody>
      </p:sp>
    </p:spTree>
    <p:extLst>
      <p:ext uri="{BB962C8B-B14F-4D97-AF65-F5344CB8AC3E}">
        <p14:creationId xmlns:p14="http://schemas.microsoft.com/office/powerpoint/2010/main" val="3529288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what’s </a:t>
            </a:r>
            <a:r>
              <a:rPr lang="en-US" dirty="0" err="1"/>
              <a:t>happenng</a:t>
            </a:r>
            <a:r>
              <a:rPr lang="en-US" dirty="0"/>
              <a:t> here. </a:t>
            </a:r>
          </a:p>
          <a:p>
            <a:endParaRPr lang="en-US" dirty="0"/>
          </a:p>
          <a:p>
            <a:r>
              <a:rPr lang="en-US" dirty="0"/>
              <a:t>One of the things I wanted to talk about is “Density”. It’s called “density” but really it’s “intensity” is the relative meaning, not absolute meaning. </a:t>
            </a:r>
          </a:p>
          <a:p>
            <a:endParaRPr lang="en-US" dirty="0"/>
          </a:p>
          <a:p>
            <a:r>
              <a:rPr lang="en-US" dirty="0"/>
              <a:t>And, in our case we only have x and y. but, we could also have z. And, z could relate to another variable of the point. Perhaps each bike parking spot is rated on its quality. </a:t>
            </a:r>
          </a:p>
          <a:p>
            <a:endParaRPr lang="en-US" dirty="0"/>
          </a:p>
          <a:p>
            <a:endParaRPr lang="en-US" dirty="0"/>
          </a:p>
          <a:p>
            <a:r>
              <a:rPr lang="en-US" dirty="0"/>
              <a:t>You change the </a:t>
            </a:r>
            <a:r>
              <a:rPr lang="en-US" dirty="0" err="1"/>
              <a:t>colour</a:t>
            </a:r>
            <a:r>
              <a:rPr lang="en-US" dirty="0"/>
              <a:t> palette in the code. This is called </a:t>
            </a:r>
            <a:r>
              <a:rPr lang="en-US" dirty="0" err="1"/>
              <a:t>viridus</a:t>
            </a:r>
            <a:r>
              <a:rPr lang="en-US" dirty="0"/>
              <a:t> </a:t>
            </a:r>
          </a:p>
        </p:txBody>
      </p:sp>
      <p:sp>
        <p:nvSpPr>
          <p:cNvPr id="4" name="Slide Number Placeholder 3"/>
          <p:cNvSpPr>
            <a:spLocks noGrp="1"/>
          </p:cNvSpPr>
          <p:nvPr>
            <p:ph type="sldNum" sz="quarter" idx="10"/>
          </p:nvPr>
        </p:nvSpPr>
        <p:spPr/>
        <p:txBody>
          <a:bodyPr/>
          <a:lstStyle/>
          <a:p>
            <a:fld id="{BD9C3A12-1E0F-412B-B376-8089A55D946C}" type="slidenum">
              <a:rPr lang="uk-UA" smtClean="0"/>
              <a:t>11</a:t>
            </a:fld>
            <a:endParaRPr lang="uk-UA"/>
          </a:p>
        </p:txBody>
      </p:sp>
    </p:spTree>
    <p:extLst>
      <p:ext uri="{BB962C8B-B14F-4D97-AF65-F5344CB8AC3E}">
        <p14:creationId xmlns:p14="http://schemas.microsoft.com/office/powerpoint/2010/main" val="415594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things that you can play with? </a:t>
            </a:r>
          </a:p>
          <a:p>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BD9C3A12-1E0F-412B-B376-8089A55D946C}" type="slidenum">
              <a:rPr lang="uk-UA" smtClean="0"/>
              <a:t>12</a:t>
            </a:fld>
            <a:endParaRPr lang="uk-UA"/>
          </a:p>
        </p:txBody>
      </p:sp>
    </p:spTree>
    <p:extLst>
      <p:ext uri="{BB962C8B-B14F-4D97-AF65-F5344CB8AC3E}">
        <p14:creationId xmlns:p14="http://schemas.microsoft.com/office/powerpoint/2010/main" val="723556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it? </a:t>
            </a:r>
            <a:r>
              <a:rPr lang="en-CA" sz="1200" b="0" i="0" u="sng" kern="1200" dirty="0">
                <a:solidFill>
                  <a:schemeClr val="tx1"/>
                </a:solidFill>
                <a:effectLst/>
                <a:latin typeface="+mn-lt"/>
                <a:ea typeface="+mn-ea"/>
                <a:cs typeface="+mn-cs"/>
                <a:hlinkClick r:id="rId3"/>
              </a:rPr>
              <a:t>Application programming interface key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joined us today without getting your API key, or if you joined us for the snacks,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 APIs to get access to data or functionality, or in our case, we want to access Google 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API key becomes a personal identifier. And, it identifies what requests you’re making, and how often you are making requests. It logs these requests and then sends you the appropriate data. So, the data I’ve been asking for is a map of London,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this identifier is associated with your VISA account, so don’t share this number with anyone. It’s like a password. </a:t>
            </a:r>
          </a:p>
          <a:p>
            <a:endParaRPr lang="en-US" dirty="0"/>
          </a:p>
          <a:p>
            <a:endParaRPr lang="en-CA" dirty="0"/>
          </a:p>
        </p:txBody>
      </p:sp>
      <p:sp>
        <p:nvSpPr>
          <p:cNvPr id="4" name="Slide Number Placeholder 3"/>
          <p:cNvSpPr>
            <a:spLocks noGrp="1"/>
          </p:cNvSpPr>
          <p:nvPr>
            <p:ph type="sldNum" sz="quarter" idx="5"/>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1588379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3</a:t>
            </a:fld>
            <a:endParaRPr lang="uk-UA"/>
          </a:p>
        </p:txBody>
      </p:sp>
    </p:spTree>
    <p:extLst>
      <p:ext uri="{BB962C8B-B14F-4D97-AF65-F5344CB8AC3E}">
        <p14:creationId xmlns:p14="http://schemas.microsoft.com/office/powerpoint/2010/main" val="764785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they’re using heatmaps to look at crime in Seattle. Perhaps if you’re moving Seattle, this may be important to you. Or, perhaps you want to choose a home based on voting preferences. You may be more inclined to live in a red or a blue </a:t>
            </a:r>
            <a:r>
              <a:rPr lang="en-US" dirty="0" err="1"/>
              <a:t>neighbourhood</a:t>
            </a:r>
            <a:r>
              <a:rPr lang="en-US" dirty="0"/>
              <a:t>. Heatmaps can quickly give us information particularly for social concerns: income, education, crime, religion</a:t>
            </a:r>
          </a:p>
          <a:p>
            <a:endParaRPr lang="en-US" dirty="0"/>
          </a:p>
          <a:p>
            <a:r>
              <a:rPr lang="en-US" sz="1200" b="0" i="0" kern="1200" dirty="0">
                <a:solidFill>
                  <a:schemeClr val="tx1"/>
                </a:solidFill>
                <a:effectLst/>
                <a:latin typeface="+mn-lt"/>
                <a:ea typeface="+mn-ea"/>
                <a:cs typeface="+mn-cs"/>
              </a:rPr>
              <a:t> Heatmaps can be used to represent population density, per-capita income, social views, and many other geographically important measurements.</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4</a:t>
            </a:fld>
            <a:endParaRPr lang="uk-UA"/>
          </a:p>
        </p:txBody>
      </p:sp>
    </p:spTree>
    <p:extLst>
      <p:ext uri="{BB962C8B-B14F-4D97-AF65-F5344CB8AC3E}">
        <p14:creationId xmlns:p14="http://schemas.microsoft.com/office/powerpoint/2010/main" val="390991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scatterplot represents the bike parking spaces. </a:t>
            </a:r>
            <a:endParaRPr lang="uk-UA" dirty="0"/>
          </a:p>
        </p:txBody>
      </p:sp>
      <p:sp>
        <p:nvSpPr>
          <p:cNvPr id="4" name="Slide Number Placeholder 3"/>
          <p:cNvSpPr>
            <a:spLocks noGrp="1"/>
          </p:cNvSpPr>
          <p:nvPr>
            <p:ph type="sldNum" sz="quarter" idx="10"/>
          </p:nvPr>
        </p:nvSpPr>
        <p:spPr/>
        <p:txBody>
          <a:bodyPr/>
          <a:lstStyle/>
          <a:p>
            <a:fld id="{BD9C3A12-1E0F-412B-B376-8089A55D946C}" type="slidenum">
              <a:rPr lang="uk-UA" smtClean="0"/>
              <a:t>5</a:t>
            </a:fld>
            <a:endParaRPr lang="uk-UA"/>
          </a:p>
        </p:txBody>
      </p:sp>
    </p:spTree>
    <p:extLst>
      <p:ext uri="{BB962C8B-B14F-4D97-AF65-F5344CB8AC3E}">
        <p14:creationId xmlns:p14="http://schemas.microsoft.com/office/powerpoint/2010/main" val="3222039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include this information about .</a:t>
            </a:r>
            <a:r>
              <a:rPr lang="en-US" dirty="0" err="1"/>
              <a:t>rds</a:t>
            </a:r>
            <a:endParaRPr lang="en-US" dirty="0"/>
          </a:p>
          <a:p>
            <a:endParaRPr lang="en-US" dirty="0"/>
          </a:p>
          <a:p>
            <a:r>
              <a:rPr lang="en-US" dirty="0"/>
              <a:t>You can save your map to your working directory, and then you can read your map when you’re offline because it’s now saved to your drive.</a:t>
            </a:r>
          </a:p>
          <a:p>
            <a:endParaRPr lang="en-US" dirty="0"/>
          </a:p>
          <a:p>
            <a:r>
              <a:rPr lang="en-US" dirty="0"/>
              <a:t>RDS means R Data Structure</a:t>
            </a:r>
          </a:p>
        </p:txBody>
      </p:sp>
      <p:sp>
        <p:nvSpPr>
          <p:cNvPr id="4" name="Slide Number Placeholder 3"/>
          <p:cNvSpPr>
            <a:spLocks noGrp="1"/>
          </p:cNvSpPr>
          <p:nvPr>
            <p:ph type="sldNum" sz="quarter" idx="10"/>
          </p:nvPr>
        </p:nvSpPr>
        <p:spPr/>
        <p:txBody>
          <a:bodyPr/>
          <a:lstStyle/>
          <a:p>
            <a:fld id="{BD9C3A12-1E0F-412B-B376-8089A55D946C}" type="slidenum">
              <a:rPr lang="uk-UA" smtClean="0"/>
              <a:t>6</a:t>
            </a:fld>
            <a:endParaRPr lang="uk-UA"/>
          </a:p>
        </p:txBody>
      </p:sp>
    </p:spTree>
    <p:extLst>
      <p:ext uri="{BB962C8B-B14F-4D97-AF65-F5344CB8AC3E}">
        <p14:creationId xmlns:p14="http://schemas.microsoft.com/office/powerpoint/2010/main" val="2568764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scatterplots, you can change how you want your image to look. In our case, I changed the transparency using &lt;alpha&gt;. Can anyone guess why we changed the transparency in this case? Right! I wanted to get a visual of the overlap. You can see over here, that it’s quite darker, so I know that there is the same longitude and latitude for multiple points. I can already see that there’s a few bike parking spots. </a:t>
            </a:r>
          </a:p>
          <a:p>
            <a:endParaRPr lang="en-US" dirty="0"/>
          </a:p>
          <a:p>
            <a:r>
              <a:rPr lang="en-US" dirty="0" err="1"/>
              <a:t>Aes</a:t>
            </a:r>
            <a:r>
              <a:rPr lang="en-US" dirty="0"/>
              <a:t> – this describes the characteristics of each point. </a:t>
            </a:r>
          </a:p>
          <a:p>
            <a:r>
              <a:rPr lang="en-US" dirty="0"/>
              <a:t>- </a:t>
            </a:r>
            <a:r>
              <a:rPr lang="en-US" dirty="0" err="1"/>
              <a:t>colour</a:t>
            </a:r>
            <a:r>
              <a:rPr lang="en-US" dirty="0"/>
              <a:t>, size, </a:t>
            </a:r>
          </a:p>
        </p:txBody>
      </p:sp>
      <p:sp>
        <p:nvSpPr>
          <p:cNvPr id="4" name="Slide Number Placeholder 3"/>
          <p:cNvSpPr>
            <a:spLocks noGrp="1"/>
          </p:cNvSpPr>
          <p:nvPr>
            <p:ph type="sldNum" sz="quarter" idx="10"/>
          </p:nvPr>
        </p:nvSpPr>
        <p:spPr/>
        <p:txBody>
          <a:bodyPr/>
          <a:lstStyle/>
          <a:p>
            <a:fld id="{BD9C3A12-1E0F-412B-B376-8089A55D946C}" type="slidenum">
              <a:rPr lang="uk-UA" smtClean="0"/>
              <a:t>7</a:t>
            </a:fld>
            <a:endParaRPr lang="uk-UA"/>
          </a:p>
        </p:txBody>
      </p:sp>
    </p:spTree>
    <p:extLst>
      <p:ext uri="{BB962C8B-B14F-4D97-AF65-F5344CB8AC3E}">
        <p14:creationId xmlns:p14="http://schemas.microsoft.com/office/powerpoint/2010/main" val="157128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really terrible map but I promise that it’s a good learning slide. </a:t>
            </a:r>
          </a:p>
          <a:p>
            <a:endParaRPr lang="en-US" dirty="0"/>
          </a:p>
          <a:p>
            <a:r>
              <a:rPr lang="en-US" dirty="0"/>
              <a:t>First, let’s remember what we’re doing with “</a:t>
            </a:r>
            <a:r>
              <a:rPr lang="en-US" dirty="0" err="1"/>
              <a:t>aes</a:t>
            </a:r>
            <a:r>
              <a:rPr lang="en-US" dirty="0"/>
              <a:t>”. AES describes the characteristics of each point. </a:t>
            </a:r>
          </a:p>
          <a:p>
            <a:endParaRPr lang="en-US" dirty="0"/>
          </a:p>
          <a:p>
            <a:r>
              <a:rPr lang="en-US" dirty="0"/>
              <a:t>Right now, we have 4 observations. We have </a:t>
            </a:r>
            <a:r>
              <a:rPr lang="en-US" dirty="0" err="1"/>
              <a:t>lon</a:t>
            </a:r>
            <a:r>
              <a:rPr lang="en-US" dirty="0"/>
              <a:t> and </a:t>
            </a:r>
            <a:r>
              <a:rPr lang="en-US" dirty="0" err="1"/>
              <a:t>lat</a:t>
            </a:r>
            <a:r>
              <a:rPr lang="en-US" dirty="0"/>
              <a:t>, and we have road 1 and road 2. </a:t>
            </a:r>
          </a:p>
          <a:p>
            <a:endParaRPr lang="en-US" dirty="0"/>
          </a:p>
          <a:p>
            <a:r>
              <a:rPr lang="en-US" dirty="0"/>
              <a:t>But, there’s a bit of confusion that I hadn’t originally thought of. You and I know that Dundas St and William St are the same as William St and Dundas St. But, we need to sort these into alphabetical order.</a:t>
            </a:r>
          </a:p>
          <a:p>
            <a:endParaRPr lang="en-US" dirty="0"/>
          </a:p>
          <a:p>
            <a:r>
              <a:rPr lang="en-US" dirty="0"/>
              <a:t>And, later for the heatmap, we’re going to tell it to count those observations </a:t>
            </a:r>
          </a:p>
          <a:p>
            <a:endParaRPr lang="en-US" dirty="0"/>
          </a:p>
          <a:p>
            <a:r>
              <a:rPr lang="en-US" dirty="0"/>
              <a:t>I wanted to keep this in the script because when I was playing around to see what I could do with the maps, I made this one. Now, it doesn’t work for my needs. But, I wanted to keep it in for you, just in case this makes sense for your data!</a:t>
            </a:r>
          </a:p>
          <a:p>
            <a:endParaRPr lang="en-US" dirty="0"/>
          </a:p>
          <a:p>
            <a:r>
              <a:rPr lang="en-US" dirty="0"/>
              <a:t>I’m grouping the observations of Road 1 and Road 2. But, your labels may be your </a:t>
            </a:r>
            <a:r>
              <a:rPr lang="en-US" dirty="0" err="1"/>
              <a:t>favourite</a:t>
            </a:r>
            <a:r>
              <a:rPr lang="en-US" dirty="0"/>
              <a:t> local restaurant where it may make sense.</a:t>
            </a:r>
          </a:p>
          <a:p>
            <a:endParaRPr lang="en-US" dirty="0"/>
          </a:p>
          <a:p>
            <a:r>
              <a:rPr lang="en-US" dirty="0"/>
              <a:t>The other thing you can do here is </a:t>
            </a:r>
          </a:p>
          <a:p>
            <a:endParaRPr lang="en-US" dirty="0"/>
          </a:p>
          <a:p>
            <a:r>
              <a:rPr lang="en-US" dirty="0"/>
              <a:t>The other reason, I wanted to use this is because I learned there are some mistakes with my data. If you see over here, this says that the closest intersection is William and Dundas, and that’s not accurate because William and Dundas are over here. And, I saw that I needed to work at my data a bit. As you can see William St and Dundas is the same thing at Dundas St and William St. but we need to tell the program that. You may also need to reorganize your data, too. And, I’ve included how to do that in the script. </a:t>
            </a:r>
          </a:p>
        </p:txBody>
      </p:sp>
      <p:sp>
        <p:nvSpPr>
          <p:cNvPr id="4" name="Slide Number Placeholder 3"/>
          <p:cNvSpPr>
            <a:spLocks noGrp="1"/>
          </p:cNvSpPr>
          <p:nvPr>
            <p:ph type="sldNum" sz="quarter" idx="10"/>
          </p:nvPr>
        </p:nvSpPr>
        <p:spPr/>
        <p:txBody>
          <a:bodyPr/>
          <a:lstStyle/>
          <a:p>
            <a:fld id="{BD9C3A12-1E0F-412B-B376-8089A55D946C}" type="slidenum">
              <a:rPr lang="uk-UA" smtClean="0"/>
              <a:t>8</a:t>
            </a:fld>
            <a:endParaRPr lang="uk-UA"/>
          </a:p>
        </p:txBody>
      </p:sp>
    </p:spTree>
    <p:extLst>
      <p:ext uri="{BB962C8B-B14F-4D97-AF65-F5344CB8AC3E}">
        <p14:creationId xmlns:p14="http://schemas.microsoft.com/office/powerpoint/2010/main" val="780302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Remember for mutate, we add new variables but for summarize we’re calculating the new data set. So we’re aggregating the new data set, or we’re forming it into a new cluster.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four variables here. We have </a:t>
            </a:r>
            <a:r>
              <a:rPr lang="en-US" dirty="0" err="1"/>
              <a:t>lat</a:t>
            </a:r>
            <a:r>
              <a:rPr lang="en-US" dirty="0"/>
              <a:t> and </a:t>
            </a:r>
            <a:r>
              <a:rPr lang="en-US" dirty="0" err="1"/>
              <a:t>lon</a:t>
            </a:r>
            <a:r>
              <a:rPr lang="en-US" dirty="0"/>
              <a:t>, and we also have road 1 and road 2. So we could turn these observations into 1. The other thing is that you can take these four </a:t>
            </a:r>
          </a:p>
          <a:p>
            <a:endParaRPr lang="en-US" dirty="0"/>
          </a:p>
          <a:p>
            <a:endParaRPr lang="en-US" dirty="0"/>
          </a:p>
          <a:p>
            <a:r>
              <a:rPr lang="en-US" dirty="0"/>
              <a:t>N is important because it’s used to label each point and the size of each point. So, for now, we ignore Road 1 and Road 2. </a:t>
            </a:r>
          </a:p>
          <a:p>
            <a:endParaRPr lang="en-US" dirty="0"/>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9</a:t>
            </a:fld>
            <a:endParaRPr lang="uk-UA"/>
          </a:p>
        </p:txBody>
      </p:sp>
    </p:spTree>
    <p:extLst>
      <p:ext uri="{BB962C8B-B14F-4D97-AF65-F5344CB8AC3E}">
        <p14:creationId xmlns:p14="http://schemas.microsoft.com/office/powerpoint/2010/main" val="49820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0336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G-SLIDE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2400300"/>
            <a:ext cx="9144000" cy="5486400"/>
          </a:xfrm>
          <a:prstGeom prst="rect">
            <a:avLst/>
          </a:prstGeom>
        </p:spPr>
        <p:txBody>
          <a:bodyPr/>
          <a:lstStyle/>
          <a:p>
            <a:endParaRPr lang="uk-UA"/>
          </a:p>
        </p:txBody>
      </p:sp>
    </p:spTree>
    <p:extLst>
      <p:ext uri="{BB962C8B-B14F-4D97-AF65-F5344CB8AC3E}">
        <p14:creationId xmlns:p14="http://schemas.microsoft.com/office/powerpoint/2010/main" val="20893481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809750" y="3295650"/>
            <a:ext cx="3695700" cy="3695700"/>
          </a:xfrm>
          <a:prstGeom prst="ellipse">
            <a:avLst/>
          </a:prstGeom>
          <a:ln w="38100">
            <a:solidFill>
              <a:schemeClr val="bg1"/>
            </a:solidFill>
          </a:ln>
          <a:effectLst/>
        </p:spPr>
        <p:txBody>
          <a:bodyPr/>
          <a:lstStyle/>
          <a:p>
            <a:endParaRPr lang="uk-UA"/>
          </a:p>
        </p:txBody>
      </p:sp>
    </p:spTree>
    <p:extLst>
      <p:ext uri="{BB962C8B-B14F-4D97-AF65-F5344CB8AC3E}">
        <p14:creationId xmlns:p14="http://schemas.microsoft.com/office/powerpoint/2010/main" val="39862716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3273552" y="2779776"/>
            <a:ext cx="1444752" cy="1444752"/>
          </a:xfrm>
          <a:prstGeom prst="ellipse">
            <a:avLst/>
          </a:prstGeom>
          <a:ln w="25400">
            <a:solidFill>
              <a:schemeClr val="accent1"/>
            </a:solidFill>
          </a:ln>
        </p:spPr>
        <p:txBody>
          <a:bodyPr/>
          <a:lstStyle>
            <a:lvl1pPr>
              <a:defRPr sz="1200"/>
            </a:lvl1pPr>
          </a:lstStyle>
          <a:p>
            <a:endParaRPr lang="uk-UA"/>
          </a:p>
        </p:txBody>
      </p:sp>
      <p:sp>
        <p:nvSpPr>
          <p:cNvPr id="14" name="Picture Placeholder 12"/>
          <p:cNvSpPr>
            <a:spLocks noGrp="1"/>
          </p:cNvSpPr>
          <p:nvPr>
            <p:ph type="pic" sz="quarter" idx="12"/>
          </p:nvPr>
        </p:nvSpPr>
        <p:spPr>
          <a:xfrm>
            <a:off x="13780008" y="5779008"/>
            <a:ext cx="1444752" cy="1444752"/>
          </a:xfrm>
          <a:prstGeom prst="ellipse">
            <a:avLst/>
          </a:prstGeom>
          <a:ln w="25400">
            <a:solidFill>
              <a:schemeClr val="accent1"/>
            </a:solidFill>
          </a:ln>
        </p:spPr>
        <p:txBody>
          <a:bodyPr/>
          <a:lstStyle>
            <a:lvl1pPr>
              <a:defRPr sz="1200"/>
            </a:lvl1pPr>
          </a:lstStyle>
          <a:p>
            <a:endParaRPr lang="uk-UA"/>
          </a:p>
        </p:txBody>
      </p:sp>
    </p:spTree>
    <p:extLst>
      <p:ext uri="{BB962C8B-B14F-4D97-AF65-F5344CB8AC3E}">
        <p14:creationId xmlns:p14="http://schemas.microsoft.com/office/powerpoint/2010/main" val="162653937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anim calcmode="lin" valueType="num">
                                      <p:cBhvr>
                                        <p:cTn id="8" dur="1250" fill="hold"/>
                                        <p:tgtEl>
                                          <p:spTgt spid="13"/>
                                        </p:tgtEl>
                                        <p:attrNameLst>
                                          <p:attrName>ppt_x</p:attrName>
                                        </p:attrNameLst>
                                      </p:cBhvr>
                                      <p:tavLst>
                                        <p:tav tm="0">
                                          <p:val>
                                            <p:strVal val="#ppt_x"/>
                                          </p:val>
                                        </p:tav>
                                        <p:tav tm="100000">
                                          <p:val>
                                            <p:strVal val="#ppt_x"/>
                                          </p:val>
                                        </p:tav>
                                      </p:tavLst>
                                    </p:anim>
                                    <p:anim calcmode="lin" valueType="num">
                                      <p:cBhvr>
                                        <p:cTn id="9" dur="1125" decel="100000" fill="hold"/>
                                        <p:tgtEl>
                                          <p:spTgt spid="13"/>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250"/>
                                        <p:tgtEl>
                                          <p:spTgt spid="14"/>
                                        </p:tgtEl>
                                      </p:cBhvr>
                                    </p:animEffect>
                                    <p:anim calcmode="lin" valueType="num">
                                      <p:cBhvr>
                                        <p:cTn id="14" dur="1250" fill="hold"/>
                                        <p:tgtEl>
                                          <p:spTgt spid="14"/>
                                        </p:tgtEl>
                                        <p:attrNameLst>
                                          <p:attrName>ppt_x</p:attrName>
                                        </p:attrNameLst>
                                      </p:cBhvr>
                                      <p:tavLst>
                                        <p:tav tm="0">
                                          <p:val>
                                            <p:strVal val="#ppt_x"/>
                                          </p:val>
                                        </p:tav>
                                        <p:tav tm="100000">
                                          <p:val>
                                            <p:strVal val="#ppt_x"/>
                                          </p:val>
                                        </p:tav>
                                      </p:tavLst>
                                    </p:anim>
                                    <p:anim calcmode="lin" valueType="num">
                                      <p:cBhvr>
                                        <p:cTn id="15" dur="1125" decel="100000" fill="hold"/>
                                        <p:tgtEl>
                                          <p:spTgt spid="14"/>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7772400" y="2093976"/>
            <a:ext cx="2743200" cy="2743200"/>
          </a:xfrm>
          <a:prstGeom prst="ellipse">
            <a:avLst/>
          </a:prstGeom>
          <a:ln w="25400">
            <a:solidFill>
              <a:schemeClr val="accent1"/>
            </a:solidFill>
          </a:ln>
        </p:spPr>
        <p:txBody>
          <a:bodyPr/>
          <a:lstStyle>
            <a:lvl1pPr>
              <a:defRPr sz="24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8941179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2532888" y="2587752"/>
            <a:ext cx="2706624" cy="2706624"/>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13302927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3502152" y="2587752"/>
            <a:ext cx="2706624" cy="2706624"/>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002221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6053328" y="2633472"/>
            <a:ext cx="2450592" cy="2450592"/>
          </a:xfrm>
          <a:prstGeom prst="roundRect">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9784080" y="2633472"/>
            <a:ext cx="2450592" cy="2450592"/>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7592331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anim calcmode="lin" valueType="num">
                                      <p:cBhvr>
                                        <p:cTn id="14" dur="1250" fill="hold"/>
                                        <p:tgtEl>
                                          <p:spTgt spid="10"/>
                                        </p:tgtEl>
                                        <p:attrNameLst>
                                          <p:attrName>ppt_x</p:attrName>
                                        </p:attrNameLst>
                                      </p:cBhvr>
                                      <p:tavLst>
                                        <p:tav tm="0">
                                          <p:val>
                                            <p:strVal val="#ppt_x"/>
                                          </p:val>
                                        </p:tav>
                                        <p:tav tm="100000">
                                          <p:val>
                                            <p:strVal val="#ppt_x"/>
                                          </p:val>
                                        </p:tav>
                                      </p:tavLst>
                                    </p:anim>
                                    <p:anim calcmode="lin" valueType="num">
                                      <p:cBhvr>
                                        <p:cTn id="15" dur="1125" decel="100000" fill="hold"/>
                                        <p:tgtEl>
                                          <p:spTgt spid="1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3300984" y="2715768"/>
            <a:ext cx="2450592" cy="2450592"/>
          </a:xfrm>
          <a:prstGeom prst="roundRect">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7918704" y="2715768"/>
            <a:ext cx="2450592" cy="2450592"/>
          </a:xfrm>
          <a:prstGeom prst="roundRect">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12527280" y="2715768"/>
            <a:ext cx="2450592" cy="2450592"/>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20528096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anim calcmode="lin" valueType="num">
                                      <p:cBhvr>
                                        <p:cTn id="14" dur="1250" fill="hold"/>
                                        <p:tgtEl>
                                          <p:spTgt spid="10"/>
                                        </p:tgtEl>
                                        <p:attrNameLst>
                                          <p:attrName>ppt_x</p:attrName>
                                        </p:attrNameLst>
                                      </p:cBhvr>
                                      <p:tavLst>
                                        <p:tav tm="0">
                                          <p:val>
                                            <p:strVal val="#ppt_x"/>
                                          </p:val>
                                        </p:tav>
                                        <p:tav tm="100000">
                                          <p:val>
                                            <p:strVal val="#ppt_x"/>
                                          </p:val>
                                        </p:tav>
                                      </p:tavLst>
                                    </p:anim>
                                    <p:anim calcmode="lin" valueType="num">
                                      <p:cBhvr>
                                        <p:cTn id="15" dur="1125" decel="100000" fill="hold"/>
                                        <p:tgtEl>
                                          <p:spTgt spid="1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3337560" y="2935224"/>
            <a:ext cx="1591056" cy="1591056"/>
          </a:xfrm>
          <a:prstGeom prst="roundRect">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3337560" y="5980176"/>
            <a:ext cx="1591056" cy="1591056"/>
          </a:xfrm>
          <a:prstGeom prst="roundRect">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9811512" y="2935224"/>
            <a:ext cx="1591056" cy="1591056"/>
          </a:xfrm>
          <a:prstGeom prst="roundRect">
            <a:avLst/>
          </a:prstGeom>
          <a:ln w="25400">
            <a:solidFill>
              <a:schemeClr val="accent1"/>
            </a:solidFill>
          </a:ln>
        </p:spPr>
        <p:txBody>
          <a:bodyPr/>
          <a:lstStyle>
            <a:lvl1pPr>
              <a:defRPr sz="2000"/>
            </a:lvl1pPr>
          </a:lstStyle>
          <a:p>
            <a:endParaRPr lang="uk-UA"/>
          </a:p>
        </p:txBody>
      </p:sp>
      <p:sp>
        <p:nvSpPr>
          <p:cNvPr id="13" name="Picture Placeholder 12"/>
          <p:cNvSpPr>
            <a:spLocks noGrp="1"/>
          </p:cNvSpPr>
          <p:nvPr>
            <p:ph type="pic" sz="quarter" idx="14"/>
          </p:nvPr>
        </p:nvSpPr>
        <p:spPr>
          <a:xfrm>
            <a:off x="9811512" y="5981700"/>
            <a:ext cx="1591056" cy="1591056"/>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463579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250"/>
                                        <p:tgtEl>
                                          <p:spTgt spid="10"/>
                                        </p:tgtEl>
                                      </p:cBhvr>
                                    </p:animEffect>
                                    <p:anim calcmode="lin" valueType="num">
                                      <p:cBhvr>
                                        <p:cTn id="20" dur="1250" fill="hold"/>
                                        <p:tgtEl>
                                          <p:spTgt spid="10"/>
                                        </p:tgtEl>
                                        <p:attrNameLst>
                                          <p:attrName>ppt_x</p:attrName>
                                        </p:attrNameLst>
                                      </p:cBhvr>
                                      <p:tavLst>
                                        <p:tav tm="0">
                                          <p:val>
                                            <p:strVal val="#ppt_x"/>
                                          </p:val>
                                        </p:tav>
                                        <p:tav tm="100000">
                                          <p:val>
                                            <p:strVal val="#ppt_x"/>
                                          </p:val>
                                        </p:tav>
                                      </p:tavLst>
                                    </p:anim>
                                    <p:anim calcmode="lin" valueType="num">
                                      <p:cBhvr>
                                        <p:cTn id="21" dur="1125" decel="100000" fill="hold"/>
                                        <p:tgtEl>
                                          <p:spTgt spid="10"/>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7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250"/>
                                        <p:tgtEl>
                                          <p:spTgt spid="13"/>
                                        </p:tgtEl>
                                      </p:cBhvr>
                                    </p:animEffect>
                                    <p:anim calcmode="lin" valueType="num">
                                      <p:cBhvr>
                                        <p:cTn id="26" dur="1250" fill="hold"/>
                                        <p:tgtEl>
                                          <p:spTgt spid="13"/>
                                        </p:tgtEl>
                                        <p:attrNameLst>
                                          <p:attrName>ppt_x</p:attrName>
                                        </p:attrNameLst>
                                      </p:cBhvr>
                                      <p:tavLst>
                                        <p:tav tm="0">
                                          <p:val>
                                            <p:strVal val="#ppt_x"/>
                                          </p:val>
                                        </p:tav>
                                        <p:tav tm="100000">
                                          <p:val>
                                            <p:strVal val="#ppt_x"/>
                                          </p:val>
                                        </p:tav>
                                      </p:tavLst>
                                    </p:anim>
                                    <p:anim calcmode="lin" valueType="num">
                                      <p:cBhvr>
                                        <p:cTn id="27" dur="1125" decel="100000" fill="hold"/>
                                        <p:tgtEl>
                                          <p:spTgt spid="13"/>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389733436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250"/>
                                        <p:tgtEl>
                                          <p:spTgt spid="15"/>
                                        </p:tgtEl>
                                      </p:cBhvr>
                                    </p:animEffect>
                                    <p:anim calcmode="lin" valueType="num">
                                      <p:cBhvr>
                                        <p:cTn id="20" dur="1250" fill="hold"/>
                                        <p:tgtEl>
                                          <p:spTgt spid="15"/>
                                        </p:tgtEl>
                                        <p:attrNameLst>
                                          <p:attrName>ppt_x</p:attrName>
                                        </p:attrNameLst>
                                      </p:cBhvr>
                                      <p:tavLst>
                                        <p:tav tm="0">
                                          <p:val>
                                            <p:strVal val="#ppt_x"/>
                                          </p:val>
                                        </p:tav>
                                        <p:tav tm="100000">
                                          <p:val>
                                            <p:strVal val="#ppt_x"/>
                                          </p:val>
                                        </p:tav>
                                      </p:tavLst>
                                    </p:anim>
                                    <p:anim calcmode="lin" valueType="num">
                                      <p:cBhvr>
                                        <p:cTn id="21" dur="1125" decel="100000" fill="hold"/>
                                        <p:tgtEl>
                                          <p:spTgt spid="15"/>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0"/>
                                  </p:stCondLst>
                                  <p:endCondLst>
                                    <p:cond evt="begin" delay="0">
                                      <p:tn val="23"/>
                                    </p:cond>
                                  </p:end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250"/>
                                        <p:tgtEl>
                                          <p:spTgt spid="10"/>
                                        </p:tgtEl>
                                      </p:cBhvr>
                                    </p:animEffect>
                                    <p:anim calcmode="lin" valueType="num">
                                      <p:cBhvr>
                                        <p:cTn id="26" dur="1250" fill="hold"/>
                                        <p:tgtEl>
                                          <p:spTgt spid="10"/>
                                        </p:tgtEl>
                                        <p:attrNameLst>
                                          <p:attrName>ppt_x</p:attrName>
                                        </p:attrNameLst>
                                      </p:cBhvr>
                                      <p:tavLst>
                                        <p:tav tm="0">
                                          <p:val>
                                            <p:strVal val="#ppt_x"/>
                                          </p:val>
                                        </p:tav>
                                        <p:tav tm="100000">
                                          <p:val>
                                            <p:strVal val="#ppt_x"/>
                                          </p:val>
                                        </p:tav>
                                      </p:tavLst>
                                    </p:anim>
                                    <p:anim calcmode="lin" valueType="num">
                                      <p:cBhvr>
                                        <p:cTn id="27" dur="1125" decel="100000" fill="hold"/>
                                        <p:tgtEl>
                                          <p:spTgt spid="10"/>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nodePh="1">
                                  <p:stCondLst>
                                    <p:cond delay="0"/>
                                  </p:stCondLst>
                                  <p:endCondLst>
                                    <p:cond evt="begin" delay="0">
                                      <p:tn val="29"/>
                                    </p:cond>
                                  </p:end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250"/>
                                        <p:tgtEl>
                                          <p:spTgt spid="16"/>
                                        </p:tgtEl>
                                      </p:cBhvr>
                                    </p:animEffect>
                                    <p:anim calcmode="lin" valueType="num">
                                      <p:cBhvr>
                                        <p:cTn id="32" dur="1250" fill="hold"/>
                                        <p:tgtEl>
                                          <p:spTgt spid="16"/>
                                        </p:tgtEl>
                                        <p:attrNameLst>
                                          <p:attrName>ppt_x</p:attrName>
                                        </p:attrNameLst>
                                      </p:cBhvr>
                                      <p:tavLst>
                                        <p:tav tm="0">
                                          <p:val>
                                            <p:strVal val="#ppt_x"/>
                                          </p:val>
                                        </p:tav>
                                        <p:tav tm="100000">
                                          <p:val>
                                            <p:strVal val="#ppt_x"/>
                                          </p:val>
                                        </p:tav>
                                      </p:tavLst>
                                    </p:anim>
                                    <p:anim calcmode="lin" valueType="num">
                                      <p:cBhvr>
                                        <p:cTn id="33" dur="1125" decel="100000" fill="hold"/>
                                        <p:tgtEl>
                                          <p:spTgt spid="16"/>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16"/>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nodePh="1">
                                  <p:stCondLst>
                                    <p:cond delay="0"/>
                                  </p:stCondLst>
                                  <p:endCondLst>
                                    <p:cond evt="begin" delay="0">
                                      <p:tn val="35"/>
                                    </p:cond>
                                  </p:end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250"/>
                                        <p:tgtEl>
                                          <p:spTgt spid="11"/>
                                        </p:tgtEl>
                                      </p:cBhvr>
                                    </p:animEffect>
                                    <p:anim calcmode="lin" valueType="num">
                                      <p:cBhvr>
                                        <p:cTn id="38" dur="1250" fill="hold"/>
                                        <p:tgtEl>
                                          <p:spTgt spid="11"/>
                                        </p:tgtEl>
                                        <p:attrNameLst>
                                          <p:attrName>ppt_x</p:attrName>
                                        </p:attrNameLst>
                                      </p:cBhvr>
                                      <p:tavLst>
                                        <p:tav tm="0">
                                          <p:val>
                                            <p:strVal val="#ppt_x"/>
                                          </p:val>
                                        </p:tav>
                                        <p:tav tm="100000">
                                          <p:val>
                                            <p:strVal val="#ppt_x"/>
                                          </p:val>
                                        </p:tav>
                                      </p:tavLst>
                                    </p:anim>
                                    <p:anim calcmode="lin" valueType="num">
                                      <p:cBhvr>
                                        <p:cTn id="39" dur="1125" decel="100000" fill="hold"/>
                                        <p:tgtEl>
                                          <p:spTgt spid="11"/>
                                        </p:tgtEl>
                                        <p:attrNameLst>
                                          <p:attrName>ppt_y</p:attrName>
                                        </p:attrNameLst>
                                      </p:cBhvr>
                                      <p:tavLst>
                                        <p:tav tm="0">
                                          <p:val>
                                            <p:strVal val="#ppt_y+1"/>
                                          </p:val>
                                        </p:tav>
                                        <p:tav tm="100000">
                                          <p:val>
                                            <p:strVal val="#ppt_y-.03"/>
                                          </p:val>
                                        </p:tav>
                                      </p:tavLst>
                                    </p:anim>
                                    <p:anim calcmode="lin" valueType="num">
                                      <p:cBhvr>
                                        <p:cTn id="4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nodePh="1">
                                  <p:stCondLst>
                                    <p:cond delay="0"/>
                                  </p:stCondLst>
                                  <p:endCondLst>
                                    <p:cond evt="begin" delay="0">
                                      <p:tn val="41"/>
                                    </p:cond>
                                  </p:end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250"/>
                                        <p:tgtEl>
                                          <p:spTgt spid="14"/>
                                        </p:tgtEl>
                                      </p:cBhvr>
                                    </p:animEffect>
                                    <p:anim calcmode="lin" valueType="num">
                                      <p:cBhvr>
                                        <p:cTn id="44" dur="1250" fill="hold"/>
                                        <p:tgtEl>
                                          <p:spTgt spid="14"/>
                                        </p:tgtEl>
                                        <p:attrNameLst>
                                          <p:attrName>ppt_x</p:attrName>
                                        </p:attrNameLst>
                                      </p:cBhvr>
                                      <p:tavLst>
                                        <p:tav tm="0">
                                          <p:val>
                                            <p:strVal val="#ppt_x"/>
                                          </p:val>
                                        </p:tav>
                                        <p:tav tm="100000">
                                          <p:val>
                                            <p:strVal val="#ppt_x"/>
                                          </p:val>
                                        </p:tav>
                                      </p:tavLst>
                                    </p:anim>
                                    <p:anim calcmode="lin" valueType="num">
                                      <p:cBhvr>
                                        <p:cTn id="45" dur="1125" decel="100000" fill="hold"/>
                                        <p:tgtEl>
                                          <p:spTgt spid="14"/>
                                        </p:tgtEl>
                                        <p:attrNameLst>
                                          <p:attrName>ppt_y</p:attrName>
                                        </p:attrNameLst>
                                      </p:cBhvr>
                                      <p:tavLst>
                                        <p:tav tm="0">
                                          <p:val>
                                            <p:strVal val="#ppt_y+1"/>
                                          </p:val>
                                        </p:tav>
                                        <p:tav tm="100000">
                                          <p:val>
                                            <p:strVal val="#ppt_y-.03"/>
                                          </p:val>
                                        </p:tav>
                                      </p:tavLst>
                                    </p:anim>
                                    <p:anim calcmode="lin" valueType="num">
                                      <p:cBhvr>
                                        <p:cTn id="46"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nodePh="1">
                                  <p:stCondLst>
                                    <p:cond delay="0"/>
                                  </p:stCondLst>
                                  <p:endCondLst>
                                    <p:cond evt="begin" delay="0">
                                      <p:tn val="47"/>
                                    </p:cond>
                                  </p:end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250"/>
                                        <p:tgtEl>
                                          <p:spTgt spid="17"/>
                                        </p:tgtEl>
                                      </p:cBhvr>
                                    </p:animEffect>
                                    <p:anim calcmode="lin" valueType="num">
                                      <p:cBhvr>
                                        <p:cTn id="50" dur="1250" fill="hold"/>
                                        <p:tgtEl>
                                          <p:spTgt spid="17"/>
                                        </p:tgtEl>
                                        <p:attrNameLst>
                                          <p:attrName>ppt_x</p:attrName>
                                        </p:attrNameLst>
                                      </p:cBhvr>
                                      <p:tavLst>
                                        <p:tav tm="0">
                                          <p:val>
                                            <p:strVal val="#ppt_x"/>
                                          </p:val>
                                        </p:tav>
                                        <p:tav tm="100000">
                                          <p:val>
                                            <p:strVal val="#ppt_x"/>
                                          </p:val>
                                        </p:tav>
                                      </p:tavLst>
                                    </p:anim>
                                    <p:anim calcmode="lin" valueType="num">
                                      <p:cBhvr>
                                        <p:cTn id="51" dur="1125" decel="100000" fill="hold"/>
                                        <p:tgtEl>
                                          <p:spTgt spid="17"/>
                                        </p:tgtEl>
                                        <p:attrNameLst>
                                          <p:attrName>ppt_y</p:attrName>
                                        </p:attrNameLst>
                                      </p:cBhvr>
                                      <p:tavLst>
                                        <p:tav tm="0">
                                          <p:val>
                                            <p:strVal val="#ppt_y+1"/>
                                          </p:val>
                                        </p:tav>
                                        <p:tav tm="100000">
                                          <p:val>
                                            <p:strVal val="#ppt_y-.03"/>
                                          </p:val>
                                        </p:tav>
                                      </p:tavLst>
                                    </p:anim>
                                    <p:anim calcmode="lin" valueType="num">
                                      <p:cBhvr>
                                        <p:cTn id="52" dur="125" accel="100000" fill="hold">
                                          <p:stCondLst>
                                            <p:cond delay="112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4" grpId="0"/>
      <p:bldP spid="15" grpId="0"/>
      <p:bldP spid="16" grpId="0"/>
      <p:bldP spid="17" grpId="0"/>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8267700" cy="715581"/>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81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cxnSp>
        <p:nvCxnSpPr>
          <p:cNvPr id="4" name="Straight Connector 3"/>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349509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p>
            <a:endParaRPr lang="uk-UA"/>
          </a:p>
        </p:txBody>
      </p:sp>
      <p:cxnSp>
        <p:nvCxnSpPr>
          <p:cNvPr id="4" name="Straight Connector 3"/>
          <p:cNvCxnSpPr/>
          <p:nvPr userDrawn="1"/>
        </p:nvCxnSpPr>
        <p:spPr>
          <a:xfrm>
            <a:off x="98869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100584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0996930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72953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S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606040" y="3255264"/>
            <a:ext cx="2542032" cy="4526280"/>
          </a:xfrm>
          <a:prstGeom prst="rect">
            <a:avLst/>
          </a:prstGeom>
        </p:spPr>
        <p:txBody>
          <a:bodyPr/>
          <a:lstStyle/>
          <a:p>
            <a:endParaRPr lang="uk-UA"/>
          </a:p>
        </p:txBody>
      </p:sp>
    </p:spTree>
    <p:extLst>
      <p:ext uri="{BB962C8B-B14F-4D97-AF65-F5344CB8AC3E}">
        <p14:creationId xmlns:p14="http://schemas.microsoft.com/office/powerpoint/2010/main" val="32057116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S OPT-2">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5138928" y="3648456"/>
            <a:ext cx="2075688" cy="3758184"/>
          </a:xfrm>
          <a:prstGeom prst="rect">
            <a:avLst/>
          </a:prstGeom>
        </p:spPr>
        <p:txBody>
          <a:bodyPr/>
          <a:lstStyle/>
          <a:p>
            <a:endParaRPr lang="uk-UA"/>
          </a:p>
        </p:txBody>
      </p:sp>
      <p:sp>
        <p:nvSpPr>
          <p:cNvPr id="10" name="Picture Placeholder 5"/>
          <p:cNvSpPr>
            <a:spLocks noGrp="1"/>
          </p:cNvSpPr>
          <p:nvPr>
            <p:ph type="pic" sz="quarter" idx="12"/>
          </p:nvPr>
        </p:nvSpPr>
        <p:spPr>
          <a:xfrm>
            <a:off x="1563624" y="3648456"/>
            <a:ext cx="2075688" cy="3758184"/>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3163824" y="3355848"/>
            <a:ext cx="2423160" cy="4315968"/>
          </a:xfrm>
          <a:prstGeom prst="rect">
            <a:avLst/>
          </a:prstGeom>
        </p:spPr>
        <p:txBody>
          <a:bodyPr/>
          <a:lstStyle/>
          <a:p>
            <a:endParaRPr lang="uk-UA"/>
          </a:p>
        </p:txBody>
      </p:sp>
    </p:spTree>
    <p:extLst>
      <p:ext uri="{BB962C8B-B14F-4D97-AF65-F5344CB8AC3E}">
        <p14:creationId xmlns:p14="http://schemas.microsoft.com/office/powerpoint/2010/main" val="281317247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1" nodeType="with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anim calcmode="lin" valueType="num">
                                      <p:cBhvr>
                                        <p:cTn id="14" dur="1250" fill="hold"/>
                                        <p:tgtEl>
                                          <p:spTgt spid="10"/>
                                        </p:tgtEl>
                                        <p:attrNameLst>
                                          <p:attrName>ppt_x</p:attrName>
                                        </p:attrNameLst>
                                      </p:cBhvr>
                                      <p:tavLst>
                                        <p:tav tm="0">
                                          <p:val>
                                            <p:strVal val="#ppt_x"/>
                                          </p:val>
                                        </p:tav>
                                        <p:tav tm="100000">
                                          <p:val>
                                            <p:strVal val="#ppt_x"/>
                                          </p:val>
                                        </p:tav>
                                      </p:tavLst>
                                    </p:anim>
                                    <p:anim calcmode="lin" valueType="num">
                                      <p:cBhvr>
                                        <p:cTn id="15" dur="1125" decel="100000" fill="hold"/>
                                        <p:tgtEl>
                                          <p:spTgt spid="1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grpId="1" nodeType="with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0" grpId="1"/>
      <p:bldP spid="6" grpId="1"/>
    </p:bld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S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606040" y="2999232"/>
            <a:ext cx="3730752" cy="4983480"/>
          </a:xfrm>
          <a:prstGeom prst="rect">
            <a:avLst/>
          </a:prstGeom>
        </p:spPr>
        <p:txBody>
          <a:bodyPr/>
          <a:lstStyle/>
          <a:p>
            <a:endParaRPr lang="uk-UA"/>
          </a:p>
        </p:txBody>
      </p:sp>
    </p:spTree>
    <p:extLst>
      <p:ext uri="{BB962C8B-B14F-4D97-AF65-F5344CB8AC3E}">
        <p14:creationId xmlns:p14="http://schemas.microsoft.com/office/powerpoint/2010/main" val="4188229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S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121408" y="2953512"/>
            <a:ext cx="6519672" cy="3730752"/>
          </a:xfrm>
          <a:prstGeom prst="rect">
            <a:avLst/>
          </a:prstGeom>
        </p:spPr>
        <p:txBody>
          <a:bodyPr/>
          <a:lstStyle/>
          <a:p>
            <a:endParaRPr lang="uk-UA"/>
          </a:p>
        </p:txBody>
      </p:sp>
    </p:spTree>
    <p:extLst>
      <p:ext uri="{BB962C8B-B14F-4D97-AF65-F5344CB8AC3E}">
        <p14:creationId xmlns:p14="http://schemas.microsoft.com/office/powerpoint/2010/main" val="1662576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S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002536" y="2788920"/>
            <a:ext cx="7178040" cy="4105656"/>
          </a:xfrm>
          <a:prstGeom prst="rect">
            <a:avLst/>
          </a:prstGeom>
        </p:spPr>
        <p:txBody>
          <a:bodyPr/>
          <a:lstStyle/>
          <a:p>
            <a:endParaRPr lang="uk-UA"/>
          </a:p>
        </p:txBody>
      </p:sp>
    </p:spTree>
    <p:extLst>
      <p:ext uri="{BB962C8B-B14F-4D97-AF65-F5344CB8AC3E}">
        <p14:creationId xmlns:p14="http://schemas.microsoft.com/office/powerpoint/2010/main" val="22621343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S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651760" y="2990088"/>
            <a:ext cx="6400800" cy="3941064"/>
          </a:xfrm>
          <a:prstGeom prst="rect">
            <a:avLst/>
          </a:prstGeom>
        </p:spPr>
        <p:txBody>
          <a:bodyPr/>
          <a:lstStyle/>
          <a:p>
            <a:endParaRPr lang="uk-UA"/>
          </a:p>
        </p:txBody>
      </p:sp>
    </p:spTree>
    <p:extLst>
      <p:ext uri="{BB962C8B-B14F-4D97-AF65-F5344CB8AC3E}">
        <p14:creationId xmlns:p14="http://schemas.microsoft.com/office/powerpoint/2010/main" val="426477975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S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3438144" y="3054096"/>
            <a:ext cx="5276088" cy="3255264"/>
          </a:xfrm>
          <a:prstGeom prst="rect">
            <a:avLst/>
          </a:prstGeom>
        </p:spPr>
        <p:txBody>
          <a:bodyPr/>
          <a:lstStyle/>
          <a:p>
            <a:endParaRPr lang="uk-UA"/>
          </a:p>
        </p:txBody>
      </p:sp>
    </p:spTree>
    <p:extLst>
      <p:ext uri="{BB962C8B-B14F-4D97-AF65-F5344CB8AC3E}">
        <p14:creationId xmlns:p14="http://schemas.microsoft.com/office/powerpoint/2010/main" val="26470774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0"/>
            <a:ext cx="18288000" cy="51435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88352149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S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5961888" y="2441448"/>
            <a:ext cx="5705856" cy="3246120"/>
          </a:xfrm>
          <a:prstGeom prst="rect">
            <a:avLst/>
          </a:prstGeom>
        </p:spPr>
        <p:txBody>
          <a:bodyPr/>
          <a:lstStyle>
            <a:lvl1pPr>
              <a:defRPr sz="2000"/>
            </a:lvl1pPr>
          </a:lstStyle>
          <a:p>
            <a:endParaRPr lang="uk-UA"/>
          </a:p>
        </p:txBody>
      </p:sp>
      <p:sp>
        <p:nvSpPr>
          <p:cNvPr id="11" name="Picture Placeholder 2"/>
          <p:cNvSpPr>
            <a:spLocks noGrp="1"/>
          </p:cNvSpPr>
          <p:nvPr>
            <p:ph type="pic" sz="quarter" idx="13"/>
          </p:nvPr>
        </p:nvSpPr>
        <p:spPr>
          <a:xfrm>
            <a:off x="3657600" y="5753100"/>
            <a:ext cx="685800" cy="1216152"/>
          </a:xfrm>
          <a:prstGeom prst="rect">
            <a:avLst/>
          </a:prstGeom>
        </p:spPr>
        <p:txBody>
          <a:bodyPr/>
          <a:lstStyle>
            <a:lvl1pPr>
              <a:defRPr sz="1200"/>
            </a:lvl1pPr>
          </a:lstStyle>
          <a:p>
            <a:endParaRPr lang="uk-UA"/>
          </a:p>
        </p:txBody>
      </p:sp>
      <p:sp>
        <p:nvSpPr>
          <p:cNvPr id="12" name="Picture Placeholder 2"/>
          <p:cNvSpPr>
            <a:spLocks noGrp="1"/>
          </p:cNvSpPr>
          <p:nvPr>
            <p:ph type="pic" sz="quarter" idx="14"/>
          </p:nvPr>
        </p:nvSpPr>
        <p:spPr>
          <a:xfrm>
            <a:off x="4690872" y="4754880"/>
            <a:ext cx="1645920" cy="2176272"/>
          </a:xfrm>
          <a:prstGeom prst="rect">
            <a:avLst/>
          </a:prstGeom>
        </p:spPr>
        <p:txBody>
          <a:bodyPr/>
          <a:lstStyle>
            <a:lvl1pPr>
              <a:defRPr sz="1200"/>
            </a:lvl1pPr>
          </a:lstStyle>
          <a:p>
            <a:endParaRPr lang="uk-UA"/>
          </a:p>
        </p:txBody>
      </p:sp>
      <p:sp>
        <p:nvSpPr>
          <p:cNvPr id="13" name="Picture Placeholder 2"/>
          <p:cNvSpPr>
            <a:spLocks noGrp="1"/>
          </p:cNvSpPr>
          <p:nvPr>
            <p:ph type="pic" sz="quarter" idx="15"/>
          </p:nvPr>
        </p:nvSpPr>
        <p:spPr>
          <a:xfrm>
            <a:off x="11055096" y="4334256"/>
            <a:ext cx="3886200" cy="2404872"/>
          </a:xfrm>
          <a:prstGeom prst="rect">
            <a:avLst/>
          </a:prstGeom>
        </p:spPr>
        <p:txBody>
          <a:bodyPr/>
          <a:lstStyle>
            <a:lvl1pPr>
              <a:defRPr sz="1200"/>
            </a:lvl1pPr>
          </a:lstStyle>
          <a:p>
            <a:endParaRPr lang="uk-UA"/>
          </a:p>
        </p:txBody>
      </p:sp>
    </p:spTree>
    <p:extLst>
      <p:ext uri="{BB962C8B-B14F-4D97-AF65-F5344CB8AC3E}">
        <p14:creationId xmlns:p14="http://schemas.microsoft.com/office/powerpoint/2010/main" val="200917993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250"/>
                                        <p:tgtEl>
                                          <p:spTgt spid="13"/>
                                        </p:tgtEl>
                                      </p:cBhvr>
                                    </p:animEffect>
                                    <p:anim calcmode="lin" valueType="num">
                                      <p:cBhvr>
                                        <p:cTn id="14" dur="1250" fill="hold"/>
                                        <p:tgtEl>
                                          <p:spTgt spid="13"/>
                                        </p:tgtEl>
                                        <p:attrNameLst>
                                          <p:attrName>ppt_x</p:attrName>
                                        </p:attrNameLst>
                                      </p:cBhvr>
                                      <p:tavLst>
                                        <p:tav tm="0">
                                          <p:val>
                                            <p:strVal val="#ppt_x"/>
                                          </p:val>
                                        </p:tav>
                                        <p:tav tm="100000">
                                          <p:val>
                                            <p:strVal val="#ppt_x"/>
                                          </p:val>
                                        </p:tav>
                                      </p:tavLst>
                                    </p:anim>
                                    <p:anim calcmode="lin" valueType="num">
                                      <p:cBhvr>
                                        <p:cTn id="15" dur="1125" decel="100000" fill="hold"/>
                                        <p:tgtEl>
                                          <p:spTgt spid="13"/>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250"/>
                                        <p:tgtEl>
                                          <p:spTgt spid="11"/>
                                        </p:tgtEl>
                                      </p:cBhvr>
                                    </p:animEffect>
                                    <p:anim calcmode="lin" valueType="num">
                                      <p:cBhvr>
                                        <p:cTn id="26" dur="1250" fill="hold"/>
                                        <p:tgtEl>
                                          <p:spTgt spid="11"/>
                                        </p:tgtEl>
                                        <p:attrNameLst>
                                          <p:attrName>ppt_x</p:attrName>
                                        </p:attrNameLst>
                                      </p:cBhvr>
                                      <p:tavLst>
                                        <p:tav tm="0">
                                          <p:val>
                                            <p:strVal val="#ppt_x"/>
                                          </p:val>
                                        </p:tav>
                                        <p:tav tm="100000">
                                          <p:val>
                                            <p:strVal val="#ppt_x"/>
                                          </p:val>
                                        </p:tav>
                                      </p:tavLst>
                                    </p:anim>
                                    <p:anim calcmode="lin" valueType="num">
                                      <p:cBhvr>
                                        <p:cTn id="27" dur="1125" decel="100000" fill="hold"/>
                                        <p:tgtEl>
                                          <p:spTgt spid="11"/>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S OPT-9">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807208" y="3200400"/>
            <a:ext cx="3886200" cy="3886200"/>
          </a:xfrm>
          <a:prstGeom prst="roundRect">
            <a:avLst/>
          </a:prstGeom>
          <a:effectLst>
            <a:outerShdw blurRad="292100" dist="38100" dir="5400000" algn="t" rotWithShape="0">
              <a:schemeClr val="accent1">
                <a:alpha val="67000"/>
              </a:schemeClr>
            </a:outerShdw>
          </a:effectLst>
        </p:spPr>
        <p:txBody>
          <a:bodyPr/>
          <a:lstStyle/>
          <a:p>
            <a:endParaRPr lang="uk-UA"/>
          </a:p>
        </p:txBody>
      </p:sp>
    </p:spTree>
    <p:extLst>
      <p:ext uri="{BB962C8B-B14F-4D97-AF65-F5344CB8AC3E}">
        <p14:creationId xmlns:p14="http://schemas.microsoft.com/office/powerpoint/2010/main" val="13379953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S OPT-11">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29384" y="3218688"/>
            <a:ext cx="2423160" cy="4315968"/>
          </a:xfrm>
          <a:prstGeom prst="rect">
            <a:avLst/>
          </a:prstGeom>
        </p:spPr>
        <p:txBody>
          <a:bodyPr/>
          <a:lstStyle/>
          <a:p>
            <a:endParaRPr lang="uk-UA"/>
          </a:p>
        </p:txBody>
      </p:sp>
    </p:spTree>
    <p:extLst>
      <p:ext uri="{BB962C8B-B14F-4D97-AF65-F5344CB8AC3E}">
        <p14:creationId xmlns:p14="http://schemas.microsoft.com/office/powerpoint/2010/main" val="27161501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S OPT-12">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01952" y="3584448"/>
            <a:ext cx="2194560" cy="3886200"/>
          </a:xfrm>
          <a:prstGeom prst="rect">
            <a:avLst/>
          </a:prstGeom>
        </p:spPr>
        <p:txBody>
          <a:bodyPr/>
          <a:lstStyle/>
          <a:p>
            <a:endParaRPr lang="uk-UA"/>
          </a:p>
        </p:txBody>
      </p:sp>
      <p:sp>
        <p:nvSpPr>
          <p:cNvPr id="11" name="Picture Placeholder 5"/>
          <p:cNvSpPr>
            <a:spLocks noGrp="1"/>
          </p:cNvSpPr>
          <p:nvPr>
            <p:ph type="pic" sz="quarter" idx="12"/>
          </p:nvPr>
        </p:nvSpPr>
        <p:spPr>
          <a:xfrm>
            <a:off x="5468112" y="3584448"/>
            <a:ext cx="2194560" cy="3886200"/>
          </a:xfrm>
          <a:prstGeom prst="rect">
            <a:avLst/>
          </a:prstGeom>
        </p:spPr>
        <p:txBody>
          <a:bodyPr/>
          <a:lstStyle/>
          <a:p>
            <a:endParaRPr lang="uk-UA"/>
          </a:p>
        </p:txBody>
      </p:sp>
      <p:sp>
        <p:nvSpPr>
          <p:cNvPr id="12" name="Picture Placeholder 5"/>
          <p:cNvSpPr>
            <a:spLocks noGrp="1"/>
          </p:cNvSpPr>
          <p:nvPr>
            <p:ph type="pic" sz="quarter" idx="13"/>
          </p:nvPr>
        </p:nvSpPr>
        <p:spPr>
          <a:xfrm>
            <a:off x="3520440" y="3264408"/>
            <a:ext cx="2542032" cy="4526280"/>
          </a:xfrm>
          <a:prstGeom prst="rect">
            <a:avLst/>
          </a:prstGeom>
        </p:spPr>
        <p:txBody>
          <a:bodyPr/>
          <a:lstStyle/>
          <a:p>
            <a:endParaRPr lang="uk-UA"/>
          </a:p>
        </p:txBody>
      </p:sp>
    </p:spTree>
    <p:extLst>
      <p:ext uri="{BB962C8B-B14F-4D97-AF65-F5344CB8AC3E}">
        <p14:creationId xmlns:p14="http://schemas.microsoft.com/office/powerpoint/2010/main" val="37256859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anim calcmode="lin" valueType="num">
                                      <p:cBhvr>
                                        <p:cTn id="14" dur="1250" fill="hold"/>
                                        <p:tgtEl>
                                          <p:spTgt spid="11"/>
                                        </p:tgtEl>
                                        <p:attrNameLst>
                                          <p:attrName>ppt_x</p:attrName>
                                        </p:attrNameLst>
                                      </p:cBhvr>
                                      <p:tavLst>
                                        <p:tav tm="0">
                                          <p:val>
                                            <p:strVal val="#ppt_x"/>
                                          </p:val>
                                        </p:tav>
                                        <p:tav tm="100000">
                                          <p:val>
                                            <p:strVal val="#ppt_x"/>
                                          </p:val>
                                        </p:tav>
                                      </p:tavLst>
                                    </p:anim>
                                    <p:anim calcmode="lin" valueType="num">
                                      <p:cBhvr>
                                        <p:cTn id="15" dur="1125" decel="100000" fill="hold"/>
                                        <p:tgtEl>
                                          <p:spTgt spid="11"/>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S OPT-13">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2624328" y="2990088"/>
            <a:ext cx="3730752" cy="4983480"/>
          </a:xfrm>
          <a:prstGeom prst="rect">
            <a:avLst/>
          </a:prstGeom>
        </p:spPr>
        <p:txBody>
          <a:bodyPr/>
          <a:lstStyle/>
          <a:p>
            <a:endParaRPr lang="uk-UA"/>
          </a:p>
        </p:txBody>
      </p:sp>
    </p:spTree>
    <p:extLst>
      <p:ext uri="{BB962C8B-B14F-4D97-AF65-F5344CB8AC3E}">
        <p14:creationId xmlns:p14="http://schemas.microsoft.com/office/powerpoint/2010/main" val="38155746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S OPT-14">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5905500" y="2628900"/>
            <a:ext cx="6477000" cy="39624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828681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S OPT-15">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655064" y="2788920"/>
            <a:ext cx="6967728" cy="3986784"/>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73097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ICES OPT-16">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9"/>
          <p:cNvSpPr>
            <a:spLocks noGrp="1"/>
          </p:cNvSpPr>
          <p:nvPr>
            <p:ph type="pic" sz="quarter" idx="11"/>
          </p:nvPr>
        </p:nvSpPr>
        <p:spPr>
          <a:xfrm>
            <a:off x="4846320" y="3200400"/>
            <a:ext cx="8622792" cy="4846320"/>
          </a:xfrm>
          <a:prstGeom prst="rect">
            <a:avLst/>
          </a:prstGeom>
        </p:spPr>
        <p:txBody>
          <a:bodyPr/>
          <a:lstStyle/>
          <a:p>
            <a:endParaRPr lang="uk-UA"/>
          </a:p>
        </p:txBody>
      </p:sp>
    </p:spTree>
    <p:extLst>
      <p:ext uri="{BB962C8B-B14F-4D97-AF65-F5344CB8AC3E}">
        <p14:creationId xmlns:p14="http://schemas.microsoft.com/office/powerpoint/2010/main" val="153085764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OPT-1">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987552" y="2478024"/>
            <a:ext cx="9052560" cy="5998464"/>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4373401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3716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96012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347234858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anim calcmode="lin" valueType="num">
                                      <p:cBhvr>
                                        <p:cTn id="14" dur="1250" fill="hold"/>
                                        <p:tgtEl>
                                          <p:spTgt spid="11"/>
                                        </p:tgtEl>
                                        <p:attrNameLst>
                                          <p:attrName>ppt_x</p:attrName>
                                        </p:attrNameLst>
                                      </p:cBhvr>
                                      <p:tavLst>
                                        <p:tav tm="0">
                                          <p:val>
                                            <p:strVal val="#ppt_x"/>
                                          </p:val>
                                        </p:tav>
                                        <p:tav tm="100000">
                                          <p:val>
                                            <p:strVal val="#ppt_x"/>
                                          </p:val>
                                        </p:tav>
                                      </p:tavLst>
                                    </p:anim>
                                    <p:anim calcmode="lin" valueType="num">
                                      <p:cBhvr>
                                        <p:cTn id="15" dur="1125" decel="100000" fill="hold"/>
                                        <p:tgtEl>
                                          <p:spTgt spid="11"/>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MIDDL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2400300"/>
            <a:ext cx="18288000" cy="54864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11" name="Straight Connector 10"/>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518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RTFOLIO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2573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120015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2" name="Picture Placeholder 2"/>
          <p:cNvSpPr>
            <a:spLocks noGrp="1"/>
          </p:cNvSpPr>
          <p:nvPr>
            <p:ph type="pic" sz="quarter" idx="14"/>
          </p:nvPr>
        </p:nvSpPr>
        <p:spPr>
          <a:xfrm>
            <a:off x="66294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9167472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250"/>
                                        <p:tgtEl>
                                          <p:spTgt spid="11"/>
                                        </p:tgtEl>
                                      </p:cBhvr>
                                    </p:animEffect>
                                    <p:anim calcmode="lin" valueType="num">
                                      <p:cBhvr>
                                        <p:cTn id="20" dur="1250" fill="hold"/>
                                        <p:tgtEl>
                                          <p:spTgt spid="11"/>
                                        </p:tgtEl>
                                        <p:attrNameLst>
                                          <p:attrName>ppt_x</p:attrName>
                                        </p:attrNameLst>
                                      </p:cBhvr>
                                      <p:tavLst>
                                        <p:tav tm="0">
                                          <p:val>
                                            <p:strVal val="#ppt_x"/>
                                          </p:val>
                                        </p:tav>
                                        <p:tav tm="100000">
                                          <p:val>
                                            <p:strVal val="#ppt_x"/>
                                          </p:val>
                                        </p:tav>
                                      </p:tavLst>
                                    </p:anim>
                                    <p:anim calcmode="lin" valueType="num">
                                      <p:cBhvr>
                                        <p:cTn id="21" dur="1125" decel="100000" fill="hold"/>
                                        <p:tgtEl>
                                          <p:spTgt spid="11"/>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RTFOLIO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2"/>
          <p:cNvSpPr>
            <a:spLocks noGrp="1"/>
          </p:cNvSpPr>
          <p:nvPr>
            <p:ph type="pic" sz="quarter" idx="12"/>
          </p:nvPr>
        </p:nvSpPr>
        <p:spPr>
          <a:xfrm>
            <a:off x="12573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3"/>
          </p:nvPr>
        </p:nvSpPr>
        <p:spPr>
          <a:xfrm>
            <a:off x="120015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4"/>
          </p:nvPr>
        </p:nvSpPr>
        <p:spPr>
          <a:xfrm>
            <a:off x="66294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4009983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anim calcmode="lin" valueType="num">
                                      <p:cBhvr>
                                        <p:cTn id="8" dur="1250" fill="hold"/>
                                        <p:tgtEl>
                                          <p:spTgt spid="13"/>
                                        </p:tgtEl>
                                        <p:attrNameLst>
                                          <p:attrName>ppt_x</p:attrName>
                                        </p:attrNameLst>
                                      </p:cBhvr>
                                      <p:tavLst>
                                        <p:tav tm="0">
                                          <p:val>
                                            <p:strVal val="#ppt_x"/>
                                          </p:val>
                                        </p:tav>
                                        <p:tav tm="100000">
                                          <p:val>
                                            <p:strVal val="#ppt_x"/>
                                          </p:val>
                                        </p:tav>
                                      </p:tavLst>
                                    </p:anim>
                                    <p:anim calcmode="lin" valueType="num">
                                      <p:cBhvr>
                                        <p:cTn id="9" dur="1125" decel="100000" fill="hold"/>
                                        <p:tgtEl>
                                          <p:spTgt spid="13"/>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250"/>
                                        <p:tgtEl>
                                          <p:spTgt spid="15"/>
                                        </p:tgtEl>
                                      </p:cBhvr>
                                    </p:animEffect>
                                    <p:anim calcmode="lin" valueType="num">
                                      <p:cBhvr>
                                        <p:cTn id="14" dur="1250" fill="hold"/>
                                        <p:tgtEl>
                                          <p:spTgt spid="15"/>
                                        </p:tgtEl>
                                        <p:attrNameLst>
                                          <p:attrName>ppt_x</p:attrName>
                                        </p:attrNameLst>
                                      </p:cBhvr>
                                      <p:tavLst>
                                        <p:tav tm="0">
                                          <p:val>
                                            <p:strVal val="#ppt_x"/>
                                          </p:val>
                                        </p:tav>
                                        <p:tav tm="100000">
                                          <p:val>
                                            <p:strVal val="#ppt_x"/>
                                          </p:val>
                                        </p:tav>
                                      </p:tavLst>
                                    </p:anim>
                                    <p:anim calcmode="lin" valueType="num">
                                      <p:cBhvr>
                                        <p:cTn id="15" dur="1125" decel="100000" fill="hold"/>
                                        <p:tgtEl>
                                          <p:spTgt spid="15"/>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250"/>
                                        <p:tgtEl>
                                          <p:spTgt spid="14"/>
                                        </p:tgtEl>
                                      </p:cBhvr>
                                    </p:animEffect>
                                    <p:anim calcmode="lin" valueType="num">
                                      <p:cBhvr>
                                        <p:cTn id="20" dur="1250" fill="hold"/>
                                        <p:tgtEl>
                                          <p:spTgt spid="14"/>
                                        </p:tgtEl>
                                        <p:attrNameLst>
                                          <p:attrName>ppt_x</p:attrName>
                                        </p:attrNameLst>
                                      </p:cBhvr>
                                      <p:tavLst>
                                        <p:tav tm="0">
                                          <p:val>
                                            <p:strVal val="#ppt_x"/>
                                          </p:val>
                                        </p:tav>
                                        <p:tav tm="100000">
                                          <p:val>
                                            <p:strVal val="#ppt_x"/>
                                          </p:val>
                                        </p:tav>
                                      </p:tavLst>
                                    </p:anim>
                                    <p:anim calcmode="lin" valueType="num">
                                      <p:cBhvr>
                                        <p:cTn id="21" dur="1125" decel="100000" fill="hold"/>
                                        <p:tgtEl>
                                          <p:spTgt spid="14"/>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ORTFOLIO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
        <p:nvSpPr>
          <p:cNvPr id="18" name="Picture Placeholder 5"/>
          <p:cNvSpPr>
            <a:spLocks noGrp="1"/>
          </p:cNvSpPr>
          <p:nvPr>
            <p:ph type="pic" sz="quarter" idx="20"/>
          </p:nvPr>
        </p:nvSpPr>
        <p:spPr>
          <a:xfrm>
            <a:off x="4114800" y="42336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3485093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250"/>
                                        <p:tgtEl>
                                          <p:spTgt spid="15"/>
                                        </p:tgtEl>
                                      </p:cBhvr>
                                    </p:animEffect>
                                    <p:anim calcmode="lin" valueType="num">
                                      <p:cBhvr>
                                        <p:cTn id="20" dur="1250" fill="hold"/>
                                        <p:tgtEl>
                                          <p:spTgt spid="15"/>
                                        </p:tgtEl>
                                        <p:attrNameLst>
                                          <p:attrName>ppt_x</p:attrName>
                                        </p:attrNameLst>
                                      </p:cBhvr>
                                      <p:tavLst>
                                        <p:tav tm="0">
                                          <p:val>
                                            <p:strVal val="#ppt_x"/>
                                          </p:val>
                                        </p:tav>
                                        <p:tav tm="100000">
                                          <p:val>
                                            <p:strVal val="#ppt_x"/>
                                          </p:val>
                                        </p:tav>
                                      </p:tavLst>
                                    </p:anim>
                                    <p:anim calcmode="lin" valueType="num">
                                      <p:cBhvr>
                                        <p:cTn id="21" dur="1125" decel="100000" fill="hold"/>
                                        <p:tgtEl>
                                          <p:spTgt spid="15"/>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250"/>
                                        <p:tgtEl>
                                          <p:spTgt spid="10"/>
                                        </p:tgtEl>
                                      </p:cBhvr>
                                    </p:animEffect>
                                    <p:anim calcmode="lin" valueType="num">
                                      <p:cBhvr>
                                        <p:cTn id="26" dur="1250" fill="hold"/>
                                        <p:tgtEl>
                                          <p:spTgt spid="10"/>
                                        </p:tgtEl>
                                        <p:attrNameLst>
                                          <p:attrName>ppt_x</p:attrName>
                                        </p:attrNameLst>
                                      </p:cBhvr>
                                      <p:tavLst>
                                        <p:tav tm="0">
                                          <p:val>
                                            <p:strVal val="#ppt_x"/>
                                          </p:val>
                                        </p:tav>
                                        <p:tav tm="100000">
                                          <p:val>
                                            <p:strVal val="#ppt_x"/>
                                          </p:val>
                                        </p:tav>
                                      </p:tavLst>
                                    </p:anim>
                                    <p:anim calcmode="lin" valueType="num">
                                      <p:cBhvr>
                                        <p:cTn id="27" dur="1125" decel="100000" fill="hold"/>
                                        <p:tgtEl>
                                          <p:spTgt spid="10"/>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nodePh="1">
                                  <p:stCondLst>
                                    <p:cond delay="1000"/>
                                  </p:stCondLst>
                                  <p:endCondLst>
                                    <p:cond evt="begin" delay="0">
                                      <p:tn val="29"/>
                                    </p:cond>
                                  </p:end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250"/>
                                        <p:tgtEl>
                                          <p:spTgt spid="18"/>
                                        </p:tgtEl>
                                      </p:cBhvr>
                                    </p:animEffect>
                                    <p:anim calcmode="lin" valueType="num">
                                      <p:cBhvr>
                                        <p:cTn id="32" dur="1250" fill="hold"/>
                                        <p:tgtEl>
                                          <p:spTgt spid="18"/>
                                        </p:tgtEl>
                                        <p:attrNameLst>
                                          <p:attrName>ppt_x</p:attrName>
                                        </p:attrNameLst>
                                      </p:cBhvr>
                                      <p:tavLst>
                                        <p:tav tm="0">
                                          <p:val>
                                            <p:strVal val="#ppt_x"/>
                                          </p:val>
                                        </p:tav>
                                        <p:tav tm="100000">
                                          <p:val>
                                            <p:strVal val="#ppt_x"/>
                                          </p:val>
                                        </p:tav>
                                      </p:tavLst>
                                    </p:anim>
                                    <p:anim calcmode="lin" valueType="num">
                                      <p:cBhvr>
                                        <p:cTn id="33" dur="1125" decel="100000" fill="hold"/>
                                        <p:tgtEl>
                                          <p:spTgt spid="18"/>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18"/>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nodePh="1">
                                  <p:stCondLst>
                                    <p:cond delay="1250"/>
                                  </p:stCondLst>
                                  <p:endCondLst>
                                    <p:cond evt="begin" delay="0">
                                      <p:tn val="35"/>
                                    </p:cond>
                                  </p:end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250"/>
                                        <p:tgtEl>
                                          <p:spTgt spid="16"/>
                                        </p:tgtEl>
                                      </p:cBhvr>
                                    </p:animEffect>
                                    <p:anim calcmode="lin" valueType="num">
                                      <p:cBhvr>
                                        <p:cTn id="38" dur="1250" fill="hold"/>
                                        <p:tgtEl>
                                          <p:spTgt spid="16"/>
                                        </p:tgtEl>
                                        <p:attrNameLst>
                                          <p:attrName>ppt_x</p:attrName>
                                        </p:attrNameLst>
                                      </p:cBhvr>
                                      <p:tavLst>
                                        <p:tav tm="0">
                                          <p:val>
                                            <p:strVal val="#ppt_x"/>
                                          </p:val>
                                        </p:tav>
                                        <p:tav tm="100000">
                                          <p:val>
                                            <p:strVal val="#ppt_x"/>
                                          </p:val>
                                        </p:tav>
                                      </p:tavLst>
                                    </p:anim>
                                    <p:anim calcmode="lin" valueType="num">
                                      <p:cBhvr>
                                        <p:cTn id="39" dur="1125" decel="100000" fill="hold"/>
                                        <p:tgtEl>
                                          <p:spTgt spid="16"/>
                                        </p:tgtEl>
                                        <p:attrNameLst>
                                          <p:attrName>ppt_y</p:attrName>
                                        </p:attrNameLst>
                                      </p:cBhvr>
                                      <p:tavLst>
                                        <p:tav tm="0">
                                          <p:val>
                                            <p:strVal val="#ppt_y+1"/>
                                          </p:val>
                                        </p:tav>
                                        <p:tav tm="100000">
                                          <p:val>
                                            <p:strVal val="#ppt_y-.03"/>
                                          </p:val>
                                        </p:tav>
                                      </p:tavLst>
                                    </p:anim>
                                    <p:anim calcmode="lin" valueType="num">
                                      <p:cBhvr>
                                        <p:cTn id="40" dur="125" accel="100000" fill="hold">
                                          <p:stCondLst>
                                            <p:cond delay="1125"/>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250"/>
                                        <p:tgtEl>
                                          <p:spTgt spid="11"/>
                                        </p:tgtEl>
                                      </p:cBhvr>
                                    </p:animEffect>
                                    <p:anim calcmode="lin" valueType="num">
                                      <p:cBhvr>
                                        <p:cTn id="44" dur="1250" fill="hold"/>
                                        <p:tgtEl>
                                          <p:spTgt spid="11"/>
                                        </p:tgtEl>
                                        <p:attrNameLst>
                                          <p:attrName>ppt_x</p:attrName>
                                        </p:attrNameLst>
                                      </p:cBhvr>
                                      <p:tavLst>
                                        <p:tav tm="0">
                                          <p:val>
                                            <p:strVal val="#ppt_x"/>
                                          </p:val>
                                        </p:tav>
                                        <p:tav tm="100000">
                                          <p:val>
                                            <p:strVal val="#ppt_x"/>
                                          </p:val>
                                        </p:tav>
                                      </p:tavLst>
                                    </p:anim>
                                    <p:anim calcmode="lin" valueType="num">
                                      <p:cBhvr>
                                        <p:cTn id="45" dur="1125" decel="100000" fill="hold"/>
                                        <p:tgtEl>
                                          <p:spTgt spid="11"/>
                                        </p:tgtEl>
                                        <p:attrNameLst>
                                          <p:attrName>ppt_y</p:attrName>
                                        </p:attrNameLst>
                                      </p:cBhvr>
                                      <p:tavLst>
                                        <p:tav tm="0">
                                          <p:val>
                                            <p:strVal val="#ppt_y+1"/>
                                          </p:val>
                                        </p:tav>
                                        <p:tav tm="100000">
                                          <p:val>
                                            <p:strVal val="#ppt_y-.03"/>
                                          </p:val>
                                        </p:tav>
                                      </p:tavLst>
                                    </p:anim>
                                    <p:anim calcmode="lin" valueType="num">
                                      <p:cBhvr>
                                        <p:cTn id="4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nodePh="1">
                                  <p:stCondLst>
                                    <p:cond delay="1750"/>
                                  </p:stCondLst>
                                  <p:endCondLst>
                                    <p:cond evt="begin" delay="0">
                                      <p:tn val="47"/>
                                    </p:cond>
                                  </p:end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250"/>
                                        <p:tgtEl>
                                          <p:spTgt spid="14"/>
                                        </p:tgtEl>
                                      </p:cBhvr>
                                    </p:animEffect>
                                    <p:anim calcmode="lin" valueType="num">
                                      <p:cBhvr>
                                        <p:cTn id="50" dur="1250" fill="hold"/>
                                        <p:tgtEl>
                                          <p:spTgt spid="14"/>
                                        </p:tgtEl>
                                        <p:attrNameLst>
                                          <p:attrName>ppt_x</p:attrName>
                                        </p:attrNameLst>
                                      </p:cBhvr>
                                      <p:tavLst>
                                        <p:tav tm="0">
                                          <p:val>
                                            <p:strVal val="#ppt_x"/>
                                          </p:val>
                                        </p:tav>
                                        <p:tav tm="100000">
                                          <p:val>
                                            <p:strVal val="#ppt_x"/>
                                          </p:val>
                                        </p:tav>
                                      </p:tavLst>
                                    </p:anim>
                                    <p:anim calcmode="lin" valueType="num">
                                      <p:cBhvr>
                                        <p:cTn id="51" dur="1125" decel="100000" fill="hold"/>
                                        <p:tgtEl>
                                          <p:spTgt spid="14"/>
                                        </p:tgtEl>
                                        <p:attrNameLst>
                                          <p:attrName>ppt_y</p:attrName>
                                        </p:attrNameLst>
                                      </p:cBhvr>
                                      <p:tavLst>
                                        <p:tav tm="0">
                                          <p:val>
                                            <p:strVal val="#ppt_y+1"/>
                                          </p:val>
                                        </p:tav>
                                        <p:tav tm="100000">
                                          <p:val>
                                            <p:strVal val="#ppt_y-.03"/>
                                          </p:val>
                                        </p:tav>
                                      </p:tavLst>
                                    </p:anim>
                                    <p:anim calcmode="lin" valueType="num">
                                      <p:cBhvr>
                                        <p:cTn id="52"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nodePh="1">
                                  <p:stCondLst>
                                    <p:cond delay="2000"/>
                                  </p:stCondLst>
                                  <p:endCondLst>
                                    <p:cond evt="begin" delay="0">
                                      <p:tn val="53"/>
                                    </p:cond>
                                  </p:end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250"/>
                                        <p:tgtEl>
                                          <p:spTgt spid="17"/>
                                        </p:tgtEl>
                                      </p:cBhvr>
                                    </p:animEffect>
                                    <p:anim calcmode="lin" valueType="num">
                                      <p:cBhvr>
                                        <p:cTn id="56" dur="1250" fill="hold"/>
                                        <p:tgtEl>
                                          <p:spTgt spid="17"/>
                                        </p:tgtEl>
                                        <p:attrNameLst>
                                          <p:attrName>ppt_x</p:attrName>
                                        </p:attrNameLst>
                                      </p:cBhvr>
                                      <p:tavLst>
                                        <p:tav tm="0">
                                          <p:val>
                                            <p:strVal val="#ppt_x"/>
                                          </p:val>
                                        </p:tav>
                                        <p:tav tm="100000">
                                          <p:val>
                                            <p:strVal val="#ppt_x"/>
                                          </p:val>
                                        </p:tav>
                                      </p:tavLst>
                                    </p:anim>
                                    <p:anim calcmode="lin" valueType="num">
                                      <p:cBhvr>
                                        <p:cTn id="57" dur="1125" decel="100000" fill="hold"/>
                                        <p:tgtEl>
                                          <p:spTgt spid="17"/>
                                        </p:tgtEl>
                                        <p:attrNameLst>
                                          <p:attrName>ppt_y</p:attrName>
                                        </p:attrNameLst>
                                      </p:cBhvr>
                                      <p:tavLst>
                                        <p:tav tm="0">
                                          <p:val>
                                            <p:strVal val="#ppt_y+1"/>
                                          </p:val>
                                        </p:tav>
                                        <p:tav tm="100000">
                                          <p:val>
                                            <p:strVal val="#ppt_y-.03"/>
                                          </p:val>
                                        </p:tav>
                                      </p:tavLst>
                                    </p:anim>
                                    <p:anim calcmode="lin" valueType="num">
                                      <p:cBhvr>
                                        <p:cTn id="58" dur="125" accel="100000" fill="hold">
                                          <p:stCondLst>
                                            <p:cond delay="112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4" grpId="0"/>
      <p:bldP spid="15" grpId="0"/>
      <p:bldP spid="16" grpId="0"/>
      <p:bldP spid="17" grpId="0"/>
      <p:bldP spid="18" grpId="0"/>
    </p:bld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RTFOLIO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3657600" cy="2743200"/>
          </a:xfrm>
          <a:prstGeom prst="rect">
            <a:avLst/>
          </a:prstGeom>
          <a:ln w="12700">
            <a:solidFill>
              <a:schemeClr val="bg1"/>
            </a:solidFill>
          </a:ln>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0" name="Picture Placeholder 2"/>
          <p:cNvSpPr>
            <a:spLocks noGrp="1"/>
          </p:cNvSpPr>
          <p:nvPr>
            <p:ph type="pic" sz="quarter" idx="15"/>
          </p:nvPr>
        </p:nvSpPr>
        <p:spPr>
          <a:xfrm>
            <a:off x="36576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1" name="Picture Placeholder 2"/>
          <p:cNvSpPr>
            <a:spLocks noGrp="1"/>
          </p:cNvSpPr>
          <p:nvPr>
            <p:ph type="pic" sz="quarter" idx="16"/>
          </p:nvPr>
        </p:nvSpPr>
        <p:spPr>
          <a:xfrm>
            <a:off x="36576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2" name="Picture Placeholder 2"/>
          <p:cNvSpPr>
            <a:spLocks noGrp="1"/>
          </p:cNvSpPr>
          <p:nvPr>
            <p:ph type="pic" sz="quarter" idx="17"/>
          </p:nvPr>
        </p:nvSpPr>
        <p:spPr>
          <a:xfrm>
            <a:off x="73152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3" name="Picture Placeholder 2"/>
          <p:cNvSpPr>
            <a:spLocks noGrp="1"/>
          </p:cNvSpPr>
          <p:nvPr>
            <p:ph type="pic" sz="quarter" idx="18"/>
          </p:nvPr>
        </p:nvSpPr>
        <p:spPr>
          <a:xfrm>
            <a:off x="73152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4" name="Picture Placeholder 2"/>
          <p:cNvSpPr>
            <a:spLocks noGrp="1"/>
          </p:cNvSpPr>
          <p:nvPr>
            <p:ph type="pic" sz="quarter" idx="19"/>
          </p:nvPr>
        </p:nvSpPr>
        <p:spPr>
          <a:xfrm>
            <a:off x="109728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5" name="Picture Placeholder 2"/>
          <p:cNvSpPr>
            <a:spLocks noGrp="1"/>
          </p:cNvSpPr>
          <p:nvPr>
            <p:ph type="pic" sz="quarter" idx="20"/>
          </p:nvPr>
        </p:nvSpPr>
        <p:spPr>
          <a:xfrm>
            <a:off x="109728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6" name="Picture Placeholder 2"/>
          <p:cNvSpPr>
            <a:spLocks noGrp="1"/>
          </p:cNvSpPr>
          <p:nvPr>
            <p:ph type="pic" sz="quarter" idx="21"/>
          </p:nvPr>
        </p:nvSpPr>
        <p:spPr>
          <a:xfrm>
            <a:off x="146304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7" name="Picture Placeholder 2"/>
          <p:cNvSpPr>
            <a:spLocks noGrp="1"/>
          </p:cNvSpPr>
          <p:nvPr>
            <p:ph type="pic" sz="quarter" idx="22"/>
          </p:nvPr>
        </p:nvSpPr>
        <p:spPr>
          <a:xfrm>
            <a:off x="14630400" y="5148072"/>
            <a:ext cx="3657600" cy="2743200"/>
          </a:xfrm>
          <a:prstGeom prst="rect">
            <a:avLst/>
          </a:prstGeom>
          <a:ln w="12700">
            <a:solidFill>
              <a:schemeClr val="bg1"/>
            </a:solidFill>
          </a:ln>
          <a:effectLst/>
        </p:spPr>
        <p:txBody>
          <a:bodyPr/>
          <a:lstStyle>
            <a:lvl1pPr>
              <a:defRPr sz="2000"/>
            </a:lvl1pPr>
          </a:lstStyle>
          <a:p>
            <a:endParaRPr lang="uk-UA"/>
          </a:p>
        </p:txBody>
      </p:sp>
    </p:spTree>
    <p:extLst>
      <p:ext uri="{BB962C8B-B14F-4D97-AF65-F5344CB8AC3E}">
        <p14:creationId xmlns:p14="http://schemas.microsoft.com/office/powerpoint/2010/main" val="3298468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250"/>
                                        <p:tgtEl>
                                          <p:spTgt spid="20"/>
                                        </p:tgtEl>
                                      </p:cBhvr>
                                    </p:animEffect>
                                    <p:anim calcmode="lin" valueType="num">
                                      <p:cBhvr>
                                        <p:cTn id="14" dur="1250" fill="hold"/>
                                        <p:tgtEl>
                                          <p:spTgt spid="20"/>
                                        </p:tgtEl>
                                        <p:attrNameLst>
                                          <p:attrName>ppt_x</p:attrName>
                                        </p:attrNameLst>
                                      </p:cBhvr>
                                      <p:tavLst>
                                        <p:tav tm="0">
                                          <p:val>
                                            <p:strVal val="#ppt_x"/>
                                          </p:val>
                                        </p:tav>
                                        <p:tav tm="100000">
                                          <p:val>
                                            <p:strVal val="#ppt_x"/>
                                          </p:val>
                                        </p:tav>
                                      </p:tavLst>
                                    </p:anim>
                                    <p:anim calcmode="lin" valueType="num">
                                      <p:cBhvr>
                                        <p:cTn id="15" dur="1125" decel="100000" fill="hold"/>
                                        <p:tgtEl>
                                          <p:spTgt spid="2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2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250"/>
                                        <p:tgtEl>
                                          <p:spTgt spid="22"/>
                                        </p:tgtEl>
                                      </p:cBhvr>
                                    </p:animEffect>
                                    <p:anim calcmode="lin" valueType="num">
                                      <p:cBhvr>
                                        <p:cTn id="20" dur="1250" fill="hold"/>
                                        <p:tgtEl>
                                          <p:spTgt spid="22"/>
                                        </p:tgtEl>
                                        <p:attrNameLst>
                                          <p:attrName>ppt_x</p:attrName>
                                        </p:attrNameLst>
                                      </p:cBhvr>
                                      <p:tavLst>
                                        <p:tav tm="0">
                                          <p:val>
                                            <p:strVal val="#ppt_x"/>
                                          </p:val>
                                        </p:tav>
                                        <p:tav tm="100000">
                                          <p:val>
                                            <p:strVal val="#ppt_x"/>
                                          </p:val>
                                        </p:tav>
                                      </p:tavLst>
                                    </p:anim>
                                    <p:anim calcmode="lin" valueType="num">
                                      <p:cBhvr>
                                        <p:cTn id="21" dur="1125" decel="100000" fill="hold"/>
                                        <p:tgtEl>
                                          <p:spTgt spid="2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2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75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250"/>
                                        <p:tgtEl>
                                          <p:spTgt spid="24"/>
                                        </p:tgtEl>
                                      </p:cBhvr>
                                    </p:animEffect>
                                    <p:anim calcmode="lin" valueType="num">
                                      <p:cBhvr>
                                        <p:cTn id="26" dur="1250" fill="hold"/>
                                        <p:tgtEl>
                                          <p:spTgt spid="24"/>
                                        </p:tgtEl>
                                        <p:attrNameLst>
                                          <p:attrName>ppt_x</p:attrName>
                                        </p:attrNameLst>
                                      </p:cBhvr>
                                      <p:tavLst>
                                        <p:tav tm="0">
                                          <p:val>
                                            <p:strVal val="#ppt_x"/>
                                          </p:val>
                                        </p:tav>
                                        <p:tav tm="100000">
                                          <p:val>
                                            <p:strVal val="#ppt_x"/>
                                          </p:val>
                                        </p:tav>
                                      </p:tavLst>
                                    </p:anim>
                                    <p:anim calcmode="lin" valueType="num">
                                      <p:cBhvr>
                                        <p:cTn id="27" dur="1125" decel="100000" fill="hold"/>
                                        <p:tgtEl>
                                          <p:spTgt spid="24"/>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2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50"/>
                                        <p:tgtEl>
                                          <p:spTgt spid="26"/>
                                        </p:tgtEl>
                                      </p:cBhvr>
                                    </p:animEffect>
                                    <p:anim calcmode="lin" valueType="num">
                                      <p:cBhvr>
                                        <p:cTn id="32" dur="1250" fill="hold"/>
                                        <p:tgtEl>
                                          <p:spTgt spid="26"/>
                                        </p:tgtEl>
                                        <p:attrNameLst>
                                          <p:attrName>ppt_x</p:attrName>
                                        </p:attrNameLst>
                                      </p:cBhvr>
                                      <p:tavLst>
                                        <p:tav tm="0">
                                          <p:val>
                                            <p:strVal val="#ppt_x"/>
                                          </p:val>
                                        </p:tav>
                                        <p:tav tm="100000">
                                          <p:val>
                                            <p:strVal val="#ppt_x"/>
                                          </p:val>
                                        </p:tav>
                                      </p:tavLst>
                                    </p:anim>
                                    <p:anim calcmode="lin" valueType="num">
                                      <p:cBhvr>
                                        <p:cTn id="33" dur="1125" decel="100000" fill="hold"/>
                                        <p:tgtEl>
                                          <p:spTgt spid="26"/>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26"/>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1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250"/>
                                        <p:tgtEl>
                                          <p:spTgt spid="14"/>
                                        </p:tgtEl>
                                      </p:cBhvr>
                                    </p:animEffect>
                                    <p:anim calcmode="lin" valueType="num">
                                      <p:cBhvr>
                                        <p:cTn id="38" dur="1250" fill="hold"/>
                                        <p:tgtEl>
                                          <p:spTgt spid="14"/>
                                        </p:tgtEl>
                                        <p:attrNameLst>
                                          <p:attrName>ppt_x</p:attrName>
                                        </p:attrNameLst>
                                      </p:cBhvr>
                                      <p:tavLst>
                                        <p:tav tm="0">
                                          <p:val>
                                            <p:strVal val="#ppt_x"/>
                                          </p:val>
                                        </p:tav>
                                        <p:tav tm="100000">
                                          <p:val>
                                            <p:strVal val="#ppt_x"/>
                                          </p:val>
                                        </p:tav>
                                      </p:tavLst>
                                    </p:anim>
                                    <p:anim calcmode="lin" valueType="num">
                                      <p:cBhvr>
                                        <p:cTn id="39" dur="1125" decel="100000" fill="hold"/>
                                        <p:tgtEl>
                                          <p:spTgt spid="14"/>
                                        </p:tgtEl>
                                        <p:attrNameLst>
                                          <p:attrName>ppt_y</p:attrName>
                                        </p:attrNameLst>
                                      </p:cBhvr>
                                      <p:tavLst>
                                        <p:tav tm="0">
                                          <p:val>
                                            <p:strVal val="#ppt_y+1"/>
                                          </p:val>
                                        </p:tav>
                                        <p:tav tm="100000">
                                          <p:val>
                                            <p:strVal val="#ppt_y-.03"/>
                                          </p:val>
                                        </p:tav>
                                      </p:tavLst>
                                    </p:anim>
                                    <p:anim calcmode="lin" valueType="num">
                                      <p:cBhvr>
                                        <p:cTn id="40"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1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250"/>
                                        <p:tgtEl>
                                          <p:spTgt spid="21"/>
                                        </p:tgtEl>
                                      </p:cBhvr>
                                    </p:animEffect>
                                    <p:anim calcmode="lin" valueType="num">
                                      <p:cBhvr>
                                        <p:cTn id="44" dur="1250" fill="hold"/>
                                        <p:tgtEl>
                                          <p:spTgt spid="21"/>
                                        </p:tgtEl>
                                        <p:attrNameLst>
                                          <p:attrName>ppt_x</p:attrName>
                                        </p:attrNameLst>
                                      </p:cBhvr>
                                      <p:tavLst>
                                        <p:tav tm="0">
                                          <p:val>
                                            <p:strVal val="#ppt_x"/>
                                          </p:val>
                                        </p:tav>
                                        <p:tav tm="100000">
                                          <p:val>
                                            <p:strVal val="#ppt_x"/>
                                          </p:val>
                                        </p:tav>
                                      </p:tavLst>
                                    </p:anim>
                                    <p:anim calcmode="lin" valueType="num">
                                      <p:cBhvr>
                                        <p:cTn id="45" dur="1125" decel="100000" fill="hold"/>
                                        <p:tgtEl>
                                          <p:spTgt spid="21"/>
                                        </p:tgtEl>
                                        <p:attrNameLst>
                                          <p:attrName>ppt_y</p:attrName>
                                        </p:attrNameLst>
                                      </p:cBhvr>
                                      <p:tavLst>
                                        <p:tav tm="0">
                                          <p:val>
                                            <p:strVal val="#ppt_y+1"/>
                                          </p:val>
                                        </p:tav>
                                        <p:tav tm="100000">
                                          <p:val>
                                            <p:strVal val="#ppt_y-.03"/>
                                          </p:val>
                                        </p:tav>
                                      </p:tavLst>
                                    </p:anim>
                                    <p:anim calcmode="lin" valueType="num">
                                      <p:cBhvr>
                                        <p:cTn id="46" dur="125" accel="100000" fill="hold">
                                          <p:stCondLst>
                                            <p:cond delay="1125"/>
                                          </p:stCondLst>
                                        </p:cTn>
                                        <p:tgtEl>
                                          <p:spTgt spid="21"/>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175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250"/>
                                        <p:tgtEl>
                                          <p:spTgt spid="23"/>
                                        </p:tgtEl>
                                      </p:cBhvr>
                                    </p:animEffect>
                                    <p:anim calcmode="lin" valueType="num">
                                      <p:cBhvr>
                                        <p:cTn id="50" dur="1250" fill="hold"/>
                                        <p:tgtEl>
                                          <p:spTgt spid="23"/>
                                        </p:tgtEl>
                                        <p:attrNameLst>
                                          <p:attrName>ppt_x</p:attrName>
                                        </p:attrNameLst>
                                      </p:cBhvr>
                                      <p:tavLst>
                                        <p:tav tm="0">
                                          <p:val>
                                            <p:strVal val="#ppt_x"/>
                                          </p:val>
                                        </p:tav>
                                        <p:tav tm="100000">
                                          <p:val>
                                            <p:strVal val="#ppt_x"/>
                                          </p:val>
                                        </p:tav>
                                      </p:tavLst>
                                    </p:anim>
                                    <p:anim calcmode="lin" valueType="num">
                                      <p:cBhvr>
                                        <p:cTn id="51" dur="1125" decel="100000" fill="hold"/>
                                        <p:tgtEl>
                                          <p:spTgt spid="23"/>
                                        </p:tgtEl>
                                        <p:attrNameLst>
                                          <p:attrName>ppt_y</p:attrName>
                                        </p:attrNameLst>
                                      </p:cBhvr>
                                      <p:tavLst>
                                        <p:tav tm="0">
                                          <p:val>
                                            <p:strVal val="#ppt_y+1"/>
                                          </p:val>
                                        </p:tav>
                                        <p:tav tm="100000">
                                          <p:val>
                                            <p:strVal val="#ppt_y-.03"/>
                                          </p:val>
                                        </p:tav>
                                      </p:tavLst>
                                    </p:anim>
                                    <p:anim calcmode="lin" valueType="num">
                                      <p:cBhvr>
                                        <p:cTn id="52" dur="125" accel="100000" fill="hold">
                                          <p:stCondLst>
                                            <p:cond delay="1125"/>
                                          </p:stCondLst>
                                        </p:cTn>
                                        <p:tgtEl>
                                          <p:spTgt spid="23"/>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2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250"/>
                                        <p:tgtEl>
                                          <p:spTgt spid="25"/>
                                        </p:tgtEl>
                                      </p:cBhvr>
                                    </p:animEffect>
                                    <p:anim calcmode="lin" valueType="num">
                                      <p:cBhvr>
                                        <p:cTn id="56" dur="1250" fill="hold"/>
                                        <p:tgtEl>
                                          <p:spTgt spid="25"/>
                                        </p:tgtEl>
                                        <p:attrNameLst>
                                          <p:attrName>ppt_x</p:attrName>
                                        </p:attrNameLst>
                                      </p:cBhvr>
                                      <p:tavLst>
                                        <p:tav tm="0">
                                          <p:val>
                                            <p:strVal val="#ppt_x"/>
                                          </p:val>
                                        </p:tav>
                                        <p:tav tm="100000">
                                          <p:val>
                                            <p:strVal val="#ppt_x"/>
                                          </p:val>
                                        </p:tav>
                                      </p:tavLst>
                                    </p:anim>
                                    <p:anim calcmode="lin" valueType="num">
                                      <p:cBhvr>
                                        <p:cTn id="57" dur="1125" decel="100000" fill="hold"/>
                                        <p:tgtEl>
                                          <p:spTgt spid="25"/>
                                        </p:tgtEl>
                                        <p:attrNameLst>
                                          <p:attrName>ppt_y</p:attrName>
                                        </p:attrNameLst>
                                      </p:cBhvr>
                                      <p:tavLst>
                                        <p:tav tm="0">
                                          <p:val>
                                            <p:strVal val="#ppt_y+1"/>
                                          </p:val>
                                        </p:tav>
                                        <p:tav tm="100000">
                                          <p:val>
                                            <p:strVal val="#ppt_y-.03"/>
                                          </p:val>
                                        </p:tav>
                                      </p:tavLst>
                                    </p:anim>
                                    <p:anim calcmode="lin" valueType="num">
                                      <p:cBhvr>
                                        <p:cTn id="58" dur="125" accel="100000" fill="hold">
                                          <p:stCondLst>
                                            <p:cond delay="1125"/>
                                          </p:stCondLst>
                                        </p:cTn>
                                        <p:tgtEl>
                                          <p:spTgt spid="25"/>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225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250"/>
                                        <p:tgtEl>
                                          <p:spTgt spid="27"/>
                                        </p:tgtEl>
                                      </p:cBhvr>
                                    </p:animEffect>
                                    <p:anim calcmode="lin" valueType="num">
                                      <p:cBhvr>
                                        <p:cTn id="62" dur="1250" fill="hold"/>
                                        <p:tgtEl>
                                          <p:spTgt spid="27"/>
                                        </p:tgtEl>
                                        <p:attrNameLst>
                                          <p:attrName>ppt_x</p:attrName>
                                        </p:attrNameLst>
                                      </p:cBhvr>
                                      <p:tavLst>
                                        <p:tav tm="0">
                                          <p:val>
                                            <p:strVal val="#ppt_x"/>
                                          </p:val>
                                        </p:tav>
                                        <p:tav tm="100000">
                                          <p:val>
                                            <p:strVal val="#ppt_x"/>
                                          </p:val>
                                        </p:tav>
                                      </p:tavLst>
                                    </p:anim>
                                    <p:anim calcmode="lin" valueType="num">
                                      <p:cBhvr>
                                        <p:cTn id="63" dur="1125" decel="100000" fill="hold"/>
                                        <p:tgtEl>
                                          <p:spTgt spid="27"/>
                                        </p:tgtEl>
                                        <p:attrNameLst>
                                          <p:attrName>ppt_y</p:attrName>
                                        </p:attrNameLst>
                                      </p:cBhvr>
                                      <p:tavLst>
                                        <p:tav tm="0">
                                          <p:val>
                                            <p:strVal val="#ppt_y+1"/>
                                          </p:val>
                                        </p:tav>
                                        <p:tav tm="100000">
                                          <p:val>
                                            <p:strVal val="#ppt_y-.03"/>
                                          </p:val>
                                        </p:tav>
                                      </p:tavLst>
                                    </p:anim>
                                    <p:anim calcmode="lin" valueType="num">
                                      <p:cBhvr>
                                        <p:cTn id="64" dur="125" accel="100000" fill="hold">
                                          <p:stCondLst>
                                            <p:cond delay="1125"/>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20" grpId="0" animBg="1"/>
      <p:bldP spid="21" grpId="0" animBg="1"/>
      <p:bldP spid="22" grpId="0" animBg="1"/>
      <p:bldP spid="23" grpId="0" animBg="1"/>
      <p:bldP spid="24" grpId="0" animBg="1"/>
      <p:bldP spid="25" grpId="0" animBg="1"/>
      <p:bldP spid="26" grpId="0" animBg="1"/>
      <p:bldP spid="27" grpId="0" animBg="1"/>
    </p:bld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ORTFOLIO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3" name="Picture Placeholder 2"/>
          <p:cNvSpPr>
            <a:spLocks noGrp="1"/>
          </p:cNvSpPr>
          <p:nvPr>
            <p:ph type="pic" sz="quarter" idx="13"/>
          </p:nvPr>
        </p:nvSpPr>
        <p:spPr>
          <a:xfrm>
            <a:off x="457200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5"/>
          </p:nvPr>
        </p:nvSpPr>
        <p:spPr>
          <a:xfrm>
            <a:off x="457200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2676735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250"/>
                                        <p:tgtEl>
                                          <p:spTgt spid="13"/>
                                        </p:tgtEl>
                                      </p:cBhvr>
                                    </p:animEffect>
                                    <p:anim calcmode="lin" valueType="num">
                                      <p:cBhvr>
                                        <p:cTn id="14" dur="1250" fill="hold"/>
                                        <p:tgtEl>
                                          <p:spTgt spid="13"/>
                                        </p:tgtEl>
                                        <p:attrNameLst>
                                          <p:attrName>ppt_x</p:attrName>
                                        </p:attrNameLst>
                                      </p:cBhvr>
                                      <p:tavLst>
                                        <p:tav tm="0">
                                          <p:val>
                                            <p:strVal val="#ppt_x"/>
                                          </p:val>
                                        </p:tav>
                                        <p:tav tm="100000">
                                          <p:val>
                                            <p:strVal val="#ppt_x"/>
                                          </p:val>
                                        </p:tav>
                                      </p:tavLst>
                                    </p:anim>
                                    <p:anim calcmode="lin" valueType="num">
                                      <p:cBhvr>
                                        <p:cTn id="15" dur="1125" decel="100000" fill="hold"/>
                                        <p:tgtEl>
                                          <p:spTgt spid="13"/>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250"/>
                                        <p:tgtEl>
                                          <p:spTgt spid="14"/>
                                        </p:tgtEl>
                                      </p:cBhvr>
                                    </p:animEffect>
                                    <p:anim calcmode="lin" valueType="num">
                                      <p:cBhvr>
                                        <p:cTn id="20" dur="1250" fill="hold"/>
                                        <p:tgtEl>
                                          <p:spTgt spid="14"/>
                                        </p:tgtEl>
                                        <p:attrNameLst>
                                          <p:attrName>ppt_x</p:attrName>
                                        </p:attrNameLst>
                                      </p:cBhvr>
                                      <p:tavLst>
                                        <p:tav tm="0">
                                          <p:val>
                                            <p:strVal val="#ppt_x"/>
                                          </p:val>
                                        </p:tav>
                                        <p:tav tm="100000">
                                          <p:val>
                                            <p:strVal val="#ppt_x"/>
                                          </p:val>
                                        </p:tav>
                                      </p:tavLst>
                                    </p:anim>
                                    <p:anim calcmode="lin" valueType="num">
                                      <p:cBhvr>
                                        <p:cTn id="21" dur="1125" decel="100000" fill="hold"/>
                                        <p:tgtEl>
                                          <p:spTgt spid="14"/>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250"/>
                                        <p:tgtEl>
                                          <p:spTgt spid="15"/>
                                        </p:tgtEl>
                                      </p:cBhvr>
                                    </p:animEffect>
                                    <p:anim calcmode="lin" valueType="num">
                                      <p:cBhvr>
                                        <p:cTn id="26" dur="1250" fill="hold"/>
                                        <p:tgtEl>
                                          <p:spTgt spid="15"/>
                                        </p:tgtEl>
                                        <p:attrNameLst>
                                          <p:attrName>ppt_x</p:attrName>
                                        </p:attrNameLst>
                                      </p:cBhvr>
                                      <p:tavLst>
                                        <p:tav tm="0">
                                          <p:val>
                                            <p:strVal val="#ppt_x"/>
                                          </p:val>
                                        </p:tav>
                                        <p:tav tm="100000">
                                          <p:val>
                                            <p:strVal val="#ppt_x"/>
                                          </p:val>
                                        </p:tav>
                                      </p:tavLst>
                                    </p:anim>
                                    <p:anim calcmode="lin" valueType="num">
                                      <p:cBhvr>
                                        <p:cTn id="27" dur="1125" decel="100000" fill="hold"/>
                                        <p:tgtEl>
                                          <p:spTgt spid="15"/>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ORTFOLIO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5143500"/>
            <a:ext cx="4572000" cy="2743200"/>
          </a:xfrm>
          <a:prstGeom prst="rect">
            <a:avLst/>
          </a:prstGeom>
        </p:spPr>
        <p:txBody>
          <a:bodyPr/>
          <a:lstStyle/>
          <a:p>
            <a:endParaRPr lang="uk-UA"/>
          </a:p>
        </p:txBody>
      </p:sp>
      <p:sp>
        <p:nvSpPr>
          <p:cNvPr id="11" name="Picture Placeholder 5"/>
          <p:cNvSpPr>
            <a:spLocks noGrp="1"/>
          </p:cNvSpPr>
          <p:nvPr>
            <p:ph type="pic" sz="quarter" idx="12"/>
          </p:nvPr>
        </p:nvSpPr>
        <p:spPr>
          <a:xfrm>
            <a:off x="4572000" y="2400300"/>
            <a:ext cx="4572000" cy="2743200"/>
          </a:xfrm>
          <a:prstGeom prst="rect">
            <a:avLst/>
          </a:prstGeom>
        </p:spPr>
        <p:txBody>
          <a:bodyPr/>
          <a:lstStyle/>
          <a:p>
            <a:endParaRPr lang="uk-UA"/>
          </a:p>
        </p:txBody>
      </p:sp>
      <p:sp>
        <p:nvSpPr>
          <p:cNvPr id="12" name="Picture Placeholder 5"/>
          <p:cNvSpPr>
            <a:spLocks noGrp="1"/>
          </p:cNvSpPr>
          <p:nvPr>
            <p:ph type="pic" sz="quarter" idx="13"/>
          </p:nvPr>
        </p:nvSpPr>
        <p:spPr>
          <a:xfrm>
            <a:off x="9144000" y="5143500"/>
            <a:ext cx="4572000" cy="2743200"/>
          </a:xfrm>
          <a:prstGeom prst="rect">
            <a:avLst/>
          </a:prstGeom>
        </p:spPr>
        <p:txBody>
          <a:bodyPr/>
          <a:lstStyle/>
          <a:p>
            <a:endParaRPr lang="uk-UA"/>
          </a:p>
        </p:txBody>
      </p:sp>
      <p:sp>
        <p:nvSpPr>
          <p:cNvPr id="13" name="Picture Placeholder 5"/>
          <p:cNvSpPr>
            <a:spLocks noGrp="1"/>
          </p:cNvSpPr>
          <p:nvPr>
            <p:ph type="pic" sz="quarter" idx="14"/>
          </p:nvPr>
        </p:nvSpPr>
        <p:spPr>
          <a:xfrm>
            <a:off x="13716000" y="2400300"/>
            <a:ext cx="4572000" cy="2743200"/>
          </a:xfrm>
          <a:prstGeom prst="rect">
            <a:avLst/>
          </a:prstGeom>
        </p:spPr>
        <p:txBody>
          <a:bodyPr/>
          <a:lstStyle/>
          <a:p>
            <a:endParaRPr lang="uk-UA"/>
          </a:p>
        </p:txBody>
      </p:sp>
    </p:spTree>
    <p:extLst>
      <p:ext uri="{BB962C8B-B14F-4D97-AF65-F5344CB8AC3E}">
        <p14:creationId xmlns:p14="http://schemas.microsoft.com/office/powerpoint/2010/main" val="42467706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anim calcmode="lin" valueType="num">
                                      <p:cBhvr>
                                        <p:cTn id="14" dur="1250" fill="hold"/>
                                        <p:tgtEl>
                                          <p:spTgt spid="11"/>
                                        </p:tgtEl>
                                        <p:attrNameLst>
                                          <p:attrName>ppt_x</p:attrName>
                                        </p:attrNameLst>
                                      </p:cBhvr>
                                      <p:tavLst>
                                        <p:tav tm="0">
                                          <p:val>
                                            <p:strVal val="#ppt_x"/>
                                          </p:val>
                                        </p:tav>
                                        <p:tav tm="100000">
                                          <p:val>
                                            <p:strVal val="#ppt_x"/>
                                          </p:val>
                                        </p:tav>
                                      </p:tavLst>
                                    </p:anim>
                                    <p:anim calcmode="lin" valueType="num">
                                      <p:cBhvr>
                                        <p:cTn id="15" dur="1125" decel="100000" fill="hold"/>
                                        <p:tgtEl>
                                          <p:spTgt spid="11"/>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250"/>
                                        <p:tgtEl>
                                          <p:spTgt spid="13"/>
                                        </p:tgtEl>
                                      </p:cBhvr>
                                    </p:animEffect>
                                    <p:anim calcmode="lin" valueType="num">
                                      <p:cBhvr>
                                        <p:cTn id="26" dur="1250" fill="hold"/>
                                        <p:tgtEl>
                                          <p:spTgt spid="13"/>
                                        </p:tgtEl>
                                        <p:attrNameLst>
                                          <p:attrName>ppt_x</p:attrName>
                                        </p:attrNameLst>
                                      </p:cBhvr>
                                      <p:tavLst>
                                        <p:tav tm="0">
                                          <p:val>
                                            <p:strVal val="#ppt_x"/>
                                          </p:val>
                                        </p:tav>
                                        <p:tav tm="100000">
                                          <p:val>
                                            <p:strVal val="#ppt_x"/>
                                          </p:val>
                                        </p:tav>
                                      </p:tavLst>
                                    </p:anim>
                                    <p:anim calcmode="lin" valueType="num">
                                      <p:cBhvr>
                                        <p:cTn id="27" dur="1125" decel="100000" fill="hold"/>
                                        <p:tgtEl>
                                          <p:spTgt spid="13"/>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Picture Placeholder 2"/>
          <p:cNvSpPr>
            <a:spLocks noGrp="1"/>
          </p:cNvSpPr>
          <p:nvPr>
            <p:ph type="pic" sz="quarter" idx="11"/>
          </p:nvPr>
        </p:nvSpPr>
        <p:spPr>
          <a:xfrm>
            <a:off x="0" y="2677200"/>
            <a:ext cx="18288000" cy="5486400"/>
          </a:xfrm>
          <a:prstGeom prst="rect">
            <a:avLst/>
          </a:prstGeom>
        </p:spPr>
        <p:txBody>
          <a:bodyPr/>
          <a:lstStyle/>
          <a:p>
            <a:endParaRPr lang="uk-UA"/>
          </a:p>
        </p:txBody>
      </p:sp>
    </p:spTree>
    <p:extLst>
      <p:ext uri="{BB962C8B-B14F-4D97-AF65-F5344CB8AC3E}">
        <p14:creationId xmlns:p14="http://schemas.microsoft.com/office/powerpoint/2010/main" val="23215659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DEFAULT SLID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7349672" y="2857500"/>
            <a:ext cx="9109528" cy="5105400"/>
          </a:xfrm>
          <a:prstGeom prst="rect">
            <a:avLst/>
          </a:prstGeom>
        </p:spPr>
        <p:txBody>
          <a:bodyPr/>
          <a:lstStyle/>
          <a:p>
            <a:endParaRPr lang="uk-UA"/>
          </a:p>
        </p:txBody>
      </p: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57806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DEFAULT SLID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905000" y="2705100"/>
            <a:ext cx="5832928" cy="5105400"/>
          </a:xfrm>
          <a:prstGeom prst="rect">
            <a:avLst/>
          </a:prstGeom>
          <a:solidFill>
            <a:schemeClr val="bg1"/>
          </a:solidFill>
        </p:spPr>
        <p:txBody>
          <a:bodyPr/>
          <a:lstStyle/>
          <a:p>
            <a:endParaRPr lang="uk-UA"/>
          </a:p>
        </p:txBody>
      </p: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4824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MG-SLIDE OPT-6">
    <p:spTree>
      <p:nvGrpSpPr>
        <p:cNvPr id="1" name=""/>
        <p:cNvGrpSpPr/>
        <p:nvPr/>
      </p:nvGrpSpPr>
      <p:grpSpPr>
        <a:xfrm>
          <a:off x="0" y="0"/>
          <a:ext cx="0" cy="0"/>
          <a:chOff x="0" y="0"/>
          <a:chExt cx="0" cy="0"/>
        </a:xfrm>
      </p:grpSpPr>
      <p:sp>
        <p:nvSpPr>
          <p:cNvPr id="7" name="Rectangle 6"/>
          <p:cNvSpPr/>
          <p:nvPr userDrawn="1"/>
        </p:nvSpPr>
        <p:spPr>
          <a:xfrm>
            <a:off x="0" y="2400300"/>
            <a:ext cx="18288000" cy="54864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6" name="Picture Placeholder 5"/>
          <p:cNvSpPr>
            <a:spLocks noGrp="1"/>
          </p:cNvSpPr>
          <p:nvPr>
            <p:ph type="pic" sz="quarter" idx="11"/>
          </p:nvPr>
        </p:nvSpPr>
        <p:spPr>
          <a:xfrm>
            <a:off x="0" y="2400300"/>
            <a:ext cx="18288000" cy="5486400"/>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dirty="0"/>
              <a:t>click to edit master title style</a:t>
            </a:r>
            <a:endParaRPr lang="uk-UA" dirty="0"/>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05816863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sp>
        <p:nvSpPr>
          <p:cNvPr id="2" name="Slide Number Placeholder 1">
            <a:extLst>
              <a:ext uri="{FF2B5EF4-FFF2-40B4-BE49-F238E27FC236}">
                <a16:creationId xmlns:a16="http://schemas.microsoft.com/office/drawing/2014/main" id="{58D36DBE-7AB8-439A-920E-E7FCDA335AB3}"/>
              </a:ext>
            </a:extLst>
          </p:cNvPr>
          <p:cNvSpPr>
            <a:spLocks noGrp="1"/>
          </p:cNvSpPr>
          <p:nvPr>
            <p:ph type="sldNum" sz="quarter" idx="13"/>
          </p:nvPr>
        </p:nvSpPr>
        <p:spPr/>
        <p:txBody>
          <a:body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25992905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G-SLIDE OPT-6">
    <p:spTree>
      <p:nvGrpSpPr>
        <p:cNvPr id="1" name=""/>
        <p:cNvGrpSpPr/>
        <p:nvPr/>
      </p:nvGrpSpPr>
      <p:grpSpPr>
        <a:xfrm>
          <a:off x="0" y="0"/>
          <a:ext cx="0" cy="0"/>
          <a:chOff x="0" y="0"/>
          <a:chExt cx="0" cy="0"/>
        </a:xfrm>
      </p:grpSpPr>
      <p:sp>
        <p:nvSpPr>
          <p:cNvPr id="7" name="Rectangle 6"/>
          <p:cNvSpPr/>
          <p:nvPr userDrawn="1"/>
        </p:nvSpPr>
        <p:spPr>
          <a:xfrm>
            <a:off x="0" y="2400300"/>
            <a:ext cx="18288000" cy="54864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6" name="Picture Placeholder 5"/>
          <p:cNvSpPr>
            <a:spLocks noGrp="1"/>
          </p:cNvSpPr>
          <p:nvPr>
            <p:ph type="pic" sz="quarter" idx="11"/>
          </p:nvPr>
        </p:nvSpPr>
        <p:spPr>
          <a:xfrm>
            <a:off x="0" y="2400300"/>
            <a:ext cx="18288000" cy="5486400"/>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07913603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1499616" y="3346704"/>
            <a:ext cx="3593592" cy="3593592"/>
          </a:xfrm>
          <a:prstGeom prst="rect">
            <a:avLst/>
          </a:prstGeom>
        </p:spPr>
        <p:txBody>
          <a:bodyPr/>
          <a:lstStyle/>
          <a:p>
            <a:endParaRPr lang="uk-UA"/>
          </a:p>
        </p:txBody>
      </p:sp>
    </p:spTree>
    <p:extLst>
      <p:ext uri="{BB962C8B-B14F-4D97-AF65-F5344CB8AC3E}">
        <p14:creationId xmlns:p14="http://schemas.microsoft.com/office/powerpoint/2010/main" val="25326873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9144000" y="2400300"/>
            <a:ext cx="9144000" cy="5486400"/>
          </a:xfrm>
          <a:prstGeom prst="rect">
            <a:avLst/>
          </a:prstGeom>
        </p:spPr>
        <p:txBody>
          <a:bodyPr/>
          <a:lstStyle/>
          <a:p>
            <a:endParaRPr lang="uk-UA"/>
          </a:p>
        </p:txBody>
      </p:sp>
    </p:spTree>
    <p:extLst>
      <p:ext uri="{BB962C8B-B14F-4D97-AF65-F5344CB8AC3E}">
        <p14:creationId xmlns:p14="http://schemas.microsoft.com/office/powerpoint/2010/main" val="189197058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heme" Target="../theme/theme2.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Slide Number Placeholder 8"/>
          <p:cNvSpPr>
            <a:spLocks noGrp="1"/>
          </p:cNvSpPr>
          <p:nvPr>
            <p:ph type="sldNum" sz="quarter" idx="4"/>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4138713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80" r:id="rId3"/>
    <p:sldLayoutId id="2147483697" r:id="rId4"/>
    <p:sldLayoutId id="2147483784" r:id="rId5"/>
    <p:sldLayoutId id="2147483785" r:id="rId6"/>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Slide Number Placeholder 8"/>
          <p:cNvSpPr>
            <a:spLocks noGrp="1"/>
          </p:cNvSpPr>
          <p:nvPr>
            <p:ph type="sldNum" sz="quarter" idx="4"/>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224209139"/>
      </p:ext>
    </p:extLst>
  </p:cSld>
  <p:clrMap bg1="lt1" tx1="dk1" bg2="lt2" tx2="dk2" accent1="accent1" accent2="accent2" accent3="accent3" accent4="accent4" accent5="accent5" accent6="accent6" hlink="hlink" folHlink="folHlink"/>
  <p:sldLayoutIdLst>
    <p:sldLayoutId id="2147483668" r:id="rId1"/>
    <p:sldLayoutId id="2147483699" r:id="rId2"/>
    <p:sldLayoutId id="2147483670" r:id="rId3"/>
    <p:sldLayoutId id="2147483671" r:id="rId4"/>
    <p:sldLayoutId id="2147483780" r:id="rId5"/>
    <p:sldLayoutId id="2147483701" r:id="rId6"/>
    <p:sldLayoutId id="2147483700" r:id="rId7"/>
    <p:sldLayoutId id="2147483709" r:id="rId8"/>
    <p:sldLayoutId id="2147483710" r:id="rId9"/>
    <p:sldLayoutId id="2147483711" r:id="rId10"/>
    <p:sldLayoutId id="2147483712" r:id="rId11"/>
    <p:sldLayoutId id="2147483713" r:id="rId12"/>
    <p:sldLayoutId id="2147483676" r:id="rId13"/>
    <p:sldLayoutId id="2147483695" r:id="rId14"/>
    <p:sldLayoutId id="2147483696" r:id="rId15"/>
    <p:sldLayoutId id="2147483783" r:id="rId16"/>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3" name="Straight Connector 2"/>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70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9" r:id="rId4"/>
    <p:sldLayoutId id="2147483720" r:id="rId5"/>
    <p:sldLayoutId id="2147483717" r:id="rId6"/>
    <p:sldLayoutId id="2147483718" r:id="rId7"/>
    <p:sldLayoutId id="2147483726" r:id="rId8"/>
    <p:sldLayoutId id="2147483727" r:id="rId9"/>
    <p:sldLayoutId id="2147483721" r:id="rId10"/>
    <p:sldLayoutId id="2147483722" r:id="rId11"/>
    <p:sldLayoutId id="2147483723" r:id="rId12"/>
    <p:sldLayoutId id="2147483679" r:id="rId13"/>
    <p:sldLayoutId id="2147483724" r:id="rId14"/>
    <p:sldLayoutId id="2147483689" r:id="rId15"/>
    <p:sldLayoutId id="2147483682" r:id="rId16"/>
    <p:sldLayoutId id="2147483683" r:id="rId17"/>
    <p:sldLayoutId id="2147483685" r:id="rId18"/>
    <p:sldLayoutId id="2147483686" r:id="rId19"/>
    <p:sldLayoutId id="2147483688" r:id="rId20"/>
    <p:sldLayoutId id="2147483687" r:id="rId21"/>
    <p:sldLayoutId id="2147483684" r:id="rId22"/>
    <p:sldLayoutId id="2147483667" r:id="rId23"/>
    <p:sldLayoutId id="2147483779" r:id="rId24"/>
    <p:sldLayoutId id="2147483781" r:id="rId25"/>
    <p:sldLayoutId id="2147483782" r:id="rId26"/>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mailto:rhende9@uwo.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littlemissdata.com/blog/map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9144000" y="0"/>
            <a:ext cx="9144000" cy="10287000"/>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7" name="TextBox 16"/>
          <p:cNvSpPr txBox="1"/>
          <p:nvPr/>
        </p:nvSpPr>
        <p:spPr>
          <a:xfrm>
            <a:off x="1465253" y="1638300"/>
            <a:ext cx="7145348" cy="3139321"/>
          </a:xfrm>
          <a:prstGeom prst="rect">
            <a:avLst/>
          </a:prstGeom>
          <a:noFill/>
        </p:spPr>
        <p:txBody>
          <a:bodyPr wrap="square" rtlCol="0">
            <a:spAutoFit/>
          </a:bodyPr>
          <a:lstStyle/>
          <a:p>
            <a:pPr algn="ctr"/>
            <a:r>
              <a:rPr lang="en-US" sz="6600" b="1" dirty="0">
                <a:solidFill>
                  <a:schemeClr val="accent1"/>
                </a:solidFill>
                <a:ea typeface="Roboto Condensed" panose="02000000000000000000" pitchFamily="2" charset="0"/>
                <a:cs typeface="Lato Semibold" panose="020F0502020204030203" pitchFamily="34" charset="0"/>
              </a:rPr>
              <a:t>R-Ladies!</a:t>
            </a:r>
          </a:p>
          <a:p>
            <a:pPr algn="ctr"/>
            <a:r>
              <a:rPr lang="en-US" sz="6600" b="1" dirty="0" err="1">
                <a:solidFill>
                  <a:schemeClr val="accent1"/>
                </a:solidFill>
                <a:ea typeface="Roboto Condensed" panose="02000000000000000000" pitchFamily="2" charset="0"/>
                <a:cs typeface="Lato Semibold" panose="020F0502020204030203" pitchFamily="34" charset="0"/>
              </a:rPr>
              <a:t>Pointmaps</a:t>
            </a:r>
            <a:r>
              <a:rPr lang="en-US" sz="6600" b="1" dirty="0">
                <a:solidFill>
                  <a:schemeClr val="accent1"/>
                </a:solidFill>
                <a:ea typeface="Roboto Condensed" panose="02000000000000000000" pitchFamily="2" charset="0"/>
                <a:cs typeface="Lato Semibold" panose="020F0502020204030203" pitchFamily="34" charset="0"/>
              </a:rPr>
              <a:t> and Heatmaps</a:t>
            </a:r>
          </a:p>
        </p:txBody>
      </p:sp>
      <p:pic>
        <p:nvPicPr>
          <p:cNvPr id="4" name="Picture Placeholder 3" descr="A close up of a piece of paper&#10;&#10;Description automatically generated">
            <a:extLst>
              <a:ext uri="{FF2B5EF4-FFF2-40B4-BE49-F238E27FC236}">
                <a16:creationId xmlns:a16="http://schemas.microsoft.com/office/drawing/2014/main" id="{2F32A4C7-7AAE-44A3-A82E-4B2D26F9D33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4916" r="4916"/>
          <a:stretch>
            <a:fillRect/>
          </a:stretch>
        </p:blipFill>
        <p:spPr/>
      </p:pic>
      <p:sp>
        <p:nvSpPr>
          <p:cNvPr id="15" name="TextBox 14">
            <a:extLst>
              <a:ext uri="{FF2B5EF4-FFF2-40B4-BE49-F238E27FC236}">
                <a16:creationId xmlns:a16="http://schemas.microsoft.com/office/drawing/2014/main" id="{1442E236-7937-4677-8182-4D1CA85FFD07}"/>
              </a:ext>
            </a:extLst>
          </p:cNvPr>
          <p:cNvSpPr txBox="1"/>
          <p:nvPr/>
        </p:nvSpPr>
        <p:spPr>
          <a:xfrm>
            <a:off x="419099" y="6057900"/>
            <a:ext cx="8458201" cy="3108543"/>
          </a:xfrm>
          <a:prstGeom prst="rect">
            <a:avLst/>
          </a:prstGeom>
          <a:noFill/>
        </p:spPr>
        <p:txBody>
          <a:bodyPr wrap="square" rtlCol="0">
            <a:spAutoFit/>
          </a:bodyPr>
          <a:lstStyle/>
          <a:p>
            <a:pPr algn="r"/>
            <a:r>
              <a:rPr lang="en-US" sz="2800" b="1" dirty="0">
                <a:solidFill>
                  <a:schemeClr val="tx2"/>
                </a:solidFill>
              </a:rPr>
              <a:t>Rebecca Henderson, MSc, PhD candidate</a:t>
            </a:r>
          </a:p>
          <a:p>
            <a:pPr algn="r"/>
            <a:r>
              <a:rPr lang="en-US" sz="2800" dirty="0">
                <a:solidFill>
                  <a:schemeClr val="tx2"/>
                </a:solidFill>
              </a:rPr>
              <a:t> Student in Measurement and Methods, Faculty of Health Sciences</a:t>
            </a:r>
          </a:p>
          <a:p>
            <a:pPr algn="r"/>
            <a:r>
              <a:rPr lang="en-US" sz="2800" dirty="0">
                <a:solidFill>
                  <a:schemeClr val="tx2"/>
                </a:solidFill>
              </a:rPr>
              <a:t>Contact: </a:t>
            </a:r>
            <a:r>
              <a:rPr lang="en-US" sz="2800" dirty="0">
                <a:solidFill>
                  <a:schemeClr val="tx2"/>
                </a:solidFill>
                <a:hlinkClick r:id="rId4"/>
              </a:rPr>
              <a:t>rhende9@uwo.ca</a:t>
            </a:r>
            <a:endParaRPr lang="en-US" sz="2800" dirty="0">
              <a:solidFill>
                <a:schemeClr val="tx2"/>
              </a:solidFill>
            </a:endParaRPr>
          </a:p>
          <a:p>
            <a:pPr algn="r"/>
            <a:r>
              <a:rPr lang="en-US" sz="2800" dirty="0">
                <a:solidFill>
                  <a:schemeClr val="tx2"/>
                </a:solidFill>
              </a:rPr>
              <a:t>March 28, 2019</a:t>
            </a:r>
          </a:p>
          <a:p>
            <a:pPr algn="r"/>
            <a:endParaRPr lang="en-US" sz="2800" dirty="0">
              <a:solidFill>
                <a:schemeClr val="tx2"/>
              </a:solidFill>
            </a:endParaRPr>
          </a:p>
          <a:p>
            <a:pPr algn="r"/>
            <a:r>
              <a:rPr lang="en-US" sz="2800" dirty="0">
                <a:solidFill>
                  <a:schemeClr val="tx2"/>
                </a:solidFill>
              </a:rPr>
              <a:t>(Cycling Advisory Committee for parking data)</a:t>
            </a:r>
          </a:p>
        </p:txBody>
      </p:sp>
    </p:spTree>
    <p:extLst>
      <p:ext uri="{BB962C8B-B14F-4D97-AF65-F5344CB8AC3E}">
        <p14:creationId xmlns:p14="http://schemas.microsoft.com/office/powerpoint/2010/main" val="22372592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10</a:t>
            </a:fld>
            <a:endParaRPr/>
          </a:p>
        </p:txBody>
      </p:sp>
      <p:sp>
        <p:nvSpPr>
          <p:cNvPr id="23" name="Title 3">
            <a:extLst>
              <a:ext uri="{FF2B5EF4-FFF2-40B4-BE49-F238E27FC236}">
                <a16:creationId xmlns:a16="http://schemas.microsoft.com/office/drawing/2014/main" id="{D4B8AC3B-4BD0-41E2-8282-6C2CDB070A3E}"/>
              </a:ext>
            </a:extLst>
          </p:cNvPr>
          <p:cNvSpPr txBox="1">
            <a:spLocks/>
          </p:cNvSpPr>
          <p:nvPr/>
        </p:nvSpPr>
        <p:spPr>
          <a:xfrm>
            <a:off x="914400" y="571500"/>
            <a:ext cx="11125200" cy="1200329"/>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4800" dirty="0">
                <a:solidFill>
                  <a:srgbClr val="FF0000"/>
                </a:solidFill>
              </a:rPr>
              <a:t>We’ve got heat!</a:t>
            </a:r>
          </a:p>
          <a:p>
            <a:r>
              <a:rPr lang="en-US" sz="3200" dirty="0">
                <a:ea typeface="Lato Semibold" panose="020F0502020204030203" pitchFamily="34" charset="0"/>
                <a:cs typeface="Lato Semibold" panose="020F0502020204030203" pitchFamily="34" charset="0"/>
              </a:rPr>
              <a:t>(Without the maps)</a:t>
            </a:r>
            <a:endParaRPr lang="en-US" sz="3200" dirty="0">
              <a:solidFill>
                <a:schemeClr val="accent1"/>
              </a:solidFill>
            </a:endParaRPr>
          </a:p>
        </p:txBody>
      </p:sp>
      <p:pic>
        <p:nvPicPr>
          <p:cNvPr id="15" name="Picture 14" descr="A close up of a mans face&#10;&#10;Description automatically generated">
            <a:extLst>
              <a:ext uri="{FF2B5EF4-FFF2-40B4-BE49-F238E27FC236}">
                <a16:creationId xmlns:a16="http://schemas.microsoft.com/office/drawing/2014/main" id="{D122AF9E-0D0F-4792-BC95-F0A53B7B8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641" y="2527747"/>
            <a:ext cx="5603022" cy="5219700"/>
          </a:xfrm>
          <a:prstGeom prst="rect">
            <a:avLst/>
          </a:prstGeom>
        </p:spPr>
      </p:pic>
      <p:pic>
        <p:nvPicPr>
          <p:cNvPr id="17" name="Picture 16" descr="A close up of a white wall&#10;&#10;Description automatically generated">
            <a:extLst>
              <a:ext uri="{FF2B5EF4-FFF2-40B4-BE49-F238E27FC236}">
                <a16:creationId xmlns:a16="http://schemas.microsoft.com/office/drawing/2014/main" id="{68775E37-7085-4AC6-848C-4E6BFBBAA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32" y="2620382"/>
            <a:ext cx="5408367" cy="5046235"/>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9A100F69-F23F-49DB-8A71-8F3C42FC0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9505" y="2503787"/>
            <a:ext cx="5715000" cy="5332336"/>
          </a:xfrm>
          <a:prstGeom prst="rect">
            <a:avLst/>
          </a:prstGeom>
        </p:spPr>
      </p:pic>
    </p:spTree>
    <p:extLst>
      <p:ext uri="{BB962C8B-B14F-4D97-AF65-F5344CB8AC3E}">
        <p14:creationId xmlns:p14="http://schemas.microsoft.com/office/powerpoint/2010/main" val="306035349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11</a:t>
            </a:fld>
            <a:endParaRPr/>
          </a:p>
        </p:txBody>
      </p:sp>
      <p:sp>
        <p:nvSpPr>
          <p:cNvPr id="23" name="Title 3">
            <a:extLst>
              <a:ext uri="{FF2B5EF4-FFF2-40B4-BE49-F238E27FC236}">
                <a16:creationId xmlns:a16="http://schemas.microsoft.com/office/drawing/2014/main" id="{D4B8AC3B-4BD0-41E2-8282-6C2CDB070A3E}"/>
              </a:ext>
            </a:extLst>
          </p:cNvPr>
          <p:cNvSpPr txBox="1">
            <a:spLocks/>
          </p:cNvSpPr>
          <p:nvPr/>
        </p:nvSpPr>
        <p:spPr>
          <a:xfrm>
            <a:off x="914400" y="571500"/>
            <a:ext cx="11125200" cy="1200329"/>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4800" dirty="0">
                <a:solidFill>
                  <a:srgbClr val="FF0000"/>
                </a:solidFill>
              </a:rPr>
              <a:t>HEATMAPS!</a:t>
            </a:r>
          </a:p>
          <a:p>
            <a:r>
              <a:rPr lang="en-US" sz="3200" dirty="0">
                <a:ea typeface="Lato Semibold" panose="020F0502020204030203" pitchFamily="34" charset="0"/>
                <a:cs typeface="Lato Semibold" panose="020F0502020204030203" pitchFamily="34" charset="0"/>
              </a:rPr>
              <a:t>(We got there! And, changed our </a:t>
            </a:r>
            <a:r>
              <a:rPr lang="en-US" sz="3200" dirty="0" err="1">
                <a:ea typeface="Lato Semibold" panose="020F0502020204030203" pitchFamily="34" charset="0"/>
                <a:cs typeface="Lato Semibold" panose="020F0502020204030203" pitchFamily="34" charset="0"/>
              </a:rPr>
              <a:t>colour</a:t>
            </a:r>
            <a:r>
              <a:rPr lang="en-US" sz="3200" dirty="0">
                <a:ea typeface="Lato Semibold" panose="020F0502020204030203" pitchFamily="34" charset="0"/>
                <a:cs typeface="Lato Semibold" panose="020F0502020204030203" pitchFamily="34" charset="0"/>
              </a:rPr>
              <a:t> palette)</a:t>
            </a:r>
            <a:endParaRPr lang="en-US" sz="3200" dirty="0">
              <a:solidFill>
                <a:schemeClr val="accent1"/>
              </a:solidFill>
            </a:endParaRPr>
          </a:p>
        </p:txBody>
      </p:sp>
      <p:pic>
        <p:nvPicPr>
          <p:cNvPr id="7" name="Picture 6" descr="A close up of a map&#10;&#10;Description automatically generated">
            <a:extLst>
              <a:ext uri="{FF2B5EF4-FFF2-40B4-BE49-F238E27FC236}">
                <a16:creationId xmlns:a16="http://schemas.microsoft.com/office/drawing/2014/main" id="{AFFE5C7A-D391-4896-AF19-0FC162254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800" y="2033657"/>
            <a:ext cx="6858000" cy="6398804"/>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CB6658F-4EF4-446F-880D-B39196928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33657"/>
            <a:ext cx="6859018" cy="6399753"/>
          </a:xfrm>
          <a:prstGeom prst="rect">
            <a:avLst/>
          </a:prstGeom>
        </p:spPr>
      </p:pic>
    </p:spTree>
    <p:extLst>
      <p:ext uri="{BB962C8B-B14F-4D97-AF65-F5344CB8AC3E}">
        <p14:creationId xmlns:p14="http://schemas.microsoft.com/office/powerpoint/2010/main" val="12666586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6300" y="571411"/>
            <a:ext cx="8267700" cy="1338828"/>
          </a:xfrm>
        </p:spPr>
        <p:txBody>
          <a:bodyPr/>
          <a:lstStyle/>
          <a:p>
            <a:r>
              <a:rPr lang="en-US" dirty="0"/>
              <a:t>Polished maps practice </a:t>
            </a:r>
            <a:br>
              <a:rPr lang="en-US" dirty="0"/>
            </a:br>
            <a:endParaRPr lang="uk-UA" dirty="0">
              <a:solidFill>
                <a:schemeClr val="accent1"/>
              </a:solidFill>
            </a:endParaRPr>
          </a:p>
        </p:txBody>
      </p:sp>
      <p:sp>
        <p:nvSpPr>
          <p:cNvPr id="3" name="Slide Number Placeholder 2"/>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12</a:t>
            </a:fld>
            <a:endParaRPr/>
          </a:p>
        </p:txBody>
      </p:sp>
      <p:grpSp>
        <p:nvGrpSpPr>
          <p:cNvPr id="2" name="Group 1"/>
          <p:cNvGrpSpPr/>
          <p:nvPr/>
        </p:nvGrpSpPr>
        <p:grpSpPr>
          <a:xfrm>
            <a:off x="2819400" y="1667254"/>
            <a:ext cx="15087600" cy="3190271"/>
            <a:chOff x="2888785" y="2993212"/>
            <a:chExt cx="10687050" cy="3190271"/>
          </a:xfrm>
        </p:grpSpPr>
        <p:sp>
          <p:nvSpPr>
            <p:cNvPr id="25" name="TextBox 24"/>
            <p:cNvSpPr txBox="1"/>
            <p:nvPr/>
          </p:nvSpPr>
          <p:spPr>
            <a:xfrm>
              <a:off x="2895600" y="2993212"/>
              <a:ext cx="9189105" cy="646331"/>
            </a:xfrm>
            <a:prstGeom prst="rect">
              <a:avLst/>
            </a:prstGeom>
            <a:noFill/>
          </p:spPr>
          <p:txBody>
            <a:bodyPr wrap="square" rtlCol="0">
              <a:spAutoFit/>
            </a:bodyPr>
            <a:lstStyle/>
            <a:p>
              <a:r>
                <a:rPr lang="en-US" sz="3600" dirty="0" err="1">
                  <a:solidFill>
                    <a:schemeClr val="accent1"/>
                  </a:solidFill>
                  <a:latin typeface="+mj-lt"/>
                </a:rPr>
                <a:t>Pointmaps</a:t>
              </a:r>
              <a:endParaRPr lang="uk-UA" sz="3600" dirty="0">
                <a:solidFill>
                  <a:schemeClr val="accent1"/>
                </a:solidFill>
                <a:latin typeface="+mj-lt"/>
              </a:endParaRPr>
            </a:p>
          </p:txBody>
        </p:sp>
        <p:sp>
          <p:nvSpPr>
            <p:cNvPr id="26" name="TextBox 25"/>
            <p:cNvSpPr txBox="1"/>
            <p:nvPr/>
          </p:nvSpPr>
          <p:spPr>
            <a:xfrm>
              <a:off x="2888785" y="3628938"/>
              <a:ext cx="10687050" cy="2554545"/>
            </a:xfrm>
            <a:prstGeom prst="rect">
              <a:avLst/>
            </a:prstGeom>
            <a:noFill/>
          </p:spPr>
          <p:txBody>
            <a:bodyPr wrap="square" rtlCol="0">
              <a:spAutoFit/>
            </a:bodyPr>
            <a:lstStyle/>
            <a:p>
              <a:r>
                <a:rPr lang="en-US" sz="2000" dirty="0" err="1">
                  <a:solidFill>
                    <a:schemeClr val="tx2"/>
                  </a:solidFill>
                </a:rPr>
                <a:t>ggmap</a:t>
              </a:r>
              <a:r>
                <a:rPr lang="en-US" sz="2000" dirty="0">
                  <a:solidFill>
                    <a:schemeClr val="tx2"/>
                  </a:solidFill>
                </a:rPr>
                <a:t>(</a:t>
              </a:r>
              <a:r>
                <a:rPr lang="en-US" sz="2000" dirty="0" err="1">
                  <a:solidFill>
                    <a:schemeClr val="tx2"/>
                  </a:solidFill>
                </a:rPr>
                <a:t>map_london</a:t>
              </a:r>
              <a:r>
                <a:rPr lang="en-US" sz="2000" dirty="0">
                  <a:solidFill>
                    <a:schemeClr val="tx2"/>
                  </a:solidFill>
                </a:rPr>
                <a:t>) +</a:t>
              </a:r>
            </a:p>
            <a:p>
              <a:r>
                <a:rPr lang="en-US" sz="2000" dirty="0">
                  <a:solidFill>
                    <a:schemeClr val="tx2"/>
                  </a:solidFill>
                </a:rPr>
                <a:t>  </a:t>
              </a:r>
              <a:r>
                <a:rPr lang="en-US" sz="2000" dirty="0" err="1">
                  <a:solidFill>
                    <a:schemeClr val="tx2"/>
                  </a:solidFill>
                </a:rPr>
                <a:t>geom_point</a:t>
              </a:r>
              <a:r>
                <a:rPr lang="en-US" sz="2000" dirty="0">
                  <a:solidFill>
                    <a:schemeClr val="tx2"/>
                  </a:solidFill>
                </a:rPr>
                <a:t>(data = </a:t>
              </a:r>
              <a:r>
                <a:rPr lang="en-US" sz="2000" dirty="0" err="1">
                  <a:solidFill>
                    <a:schemeClr val="tx2"/>
                  </a:solidFill>
                </a:rPr>
                <a:t>BikeParking_summary</a:t>
              </a:r>
              <a:r>
                <a:rPr lang="en-US" sz="2000" dirty="0">
                  <a:solidFill>
                    <a:schemeClr val="tx2"/>
                  </a:solidFill>
                </a:rPr>
                <a:t>, </a:t>
              </a:r>
            </a:p>
            <a:p>
              <a:r>
                <a:rPr lang="en-US" sz="2000" dirty="0">
                  <a:solidFill>
                    <a:schemeClr val="tx2"/>
                  </a:solidFill>
                </a:rPr>
                <a:t>             </a:t>
              </a:r>
              <a:r>
                <a:rPr lang="en-US" sz="2000" dirty="0" err="1">
                  <a:solidFill>
                    <a:schemeClr val="tx2"/>
                  </a:solidFill>
                </a:rPr>
                <a:t>aes</a:t>
              </a:r>
              <a:r>
                <a:rPr lang="en-US" sz="2000" dirty="0">
                  <a:solidFill>
                    <a:schemeClr val="tx2"/>
                  </a:solidFill>
                </a:rPr>
                <a:t>(x = Longitude, y = Latitude, size=N), </a:t>
              </a:r>
            </a:p>
            <a:p>
              <a:r>
                <a:rPr lang="en-US" sz="2000" dirty="0">
                  <a:solidFill>
                    <a:schemeClr val="tx2"/>
                  </a:solidFill>
                </a:rPr>
                <a:t>             alpha = .7, color="red") + </a:t>
              </a:r>
              <a:r>
                <a:rPr lang="en-CA" sz="2000" dirty="0">
                  <a:solidFill>
                    <a:srgbClr val="7030A0"/>
                  </a:solidFill>
                </a:rPr>
                <a:t>[Challenge: change the alpha (transparency) and colour of your points]</a:t>
              </a:r>
              <a:endParaRPr lang="en-US" sz="2000" dirty="0">
                <a:solidFill>
                  <a:schemeClr val="tx2"/>
                </a:solidFill>
              </a:endParaRPr>
            </a:p>
            <a:p>
              <a:r>
                <a:rPr lang="en-US" sz="2000" dirty="0">
                  <a:solidFill>
                    <a:schemeClr val="tx2"/>
                  </a:solidFill>
                </a:rPr>
                <a:t>  </a:t>
              </a:r>
              <a:r>
                <a:rPr lang="en-US" sz="2000" dirty="0" err="1">
                  <a:solidFill>
                    <a:schemeClr val="tx2"/>
                  </a:solidFill>
                </a:rPr>
                <a:t>geom_text</a:t>
              </a:r>
              <a:r>
                <a:rPr lang="en-US" sz="2000" dirty="0">
                  <a:solidFill>
                    <a:schemeClr val="tx2"/>
                  </a:solidFill>
                </a:rPr>
                <a:t>(data = </a:t>
              </a:r>
              <a:r>
                <a:rPr lang="en-US" sz="2000" dirty="0" err="1">
                  <a:solidFill>
                    <a:schemeClr val="tx2"/>
                  </a:solidFill>
                </a:rPr>
                <a:t>BikeParking_summary</a:t>
              </a:r>
              <a:r>
                <a:rPr lang="en-US" sz="2000" dirty="0">
                  <a:solidFill>
                    <a:schemeClr val="tx2"/>
                  </a:solidFill>
                </a:rPr>
                <a:t>, </a:t>
              </a:r>
            </a:p>
            <a:p>
              <a:r>
                <a:rPr lang="en-US" sz="2000" dirty="0">
                  <a:solidFill>
                    <a:schemeClr val="tx2"/>
                  </a:solidFill>
                </a:rPr>
                <a:t>            </a:t>
              </a:r>
              <a:r>
                <a:rPr lang="en-US" sz="2000" dirty="0" err="1">
                  <a:solidFill>
                    <a:schemeClr val="tx2"/>
                  </a:solidFill>
                </a:rPr>
                <a:t>aes</a:t>
              </a:r>
              <a:r>
                <a:rPr lang="en-US" sz="2000" dirty="0">
                  <a:solidFill>
                    <a:schemeClr val="tx2"/>
                  </a:solidFill>
                </a:rPr>
                <a:t>(x = Longitude, y = Latitude, label=N), </a:t>
              </a:r>
            </a:p>
            <a:p>
              <a:r>
                <a:rPr lang="en-US" sz="2000" dirty="0">
                  <a:solidFill>
                    <a:schemeClr val="tx2"/>
                  </a:solidFill>
                </a:rPr>
                <a:t>            size=2, color="white",  </a:t>
              </a:r>
              <a:r>
                <a:rPr lang="en-US" sz="2000" dirty="0" err="1">
                  <a:solidFill>
                    <a:schemeClr val="tx2"/>
                  </a:solidFill>
                </a:rPr>
                <a:t>fontface</a:t>
              </a:r>
              <a:r>
                <a:rPr lang="en-US" sz="2000" dirty="0">
                  <a:solidFill>
                    <a:schemeClr val="tx2"/>
                  </a:solidFill>
                </a:rPr>
                <a:t> = "bold", </a:t>
              </a:r>
              <a:r>
                <a:rPr lang="en-US" sz="2000" dirty="0" err="1">
                  <a:solidFill>
                    <a:schemeClr val="tx2"/>
                  </a:solidFill>
                </a:rPr>
                <a:t>show.legend</a:t>
              </a:r>
              <a:r>
                <a:rPr lang="en-US" sz="2000" dirty="0">
                  <a:solidFill>
                    <a:schemeClr val="tx2"/>
                  </a:solidFill>
                </a:rPr>
                <a:t> = FALSE)+ </a:t>
              </a:r>
              <a:r>
                <a:rPr lang="en-CA" sz="2000" dirty="0">
                  <a:solidFill>
                    <a:srgbClr val="7030A0"/>
                  </a:solidFill>
                </a:rPr>
                <a:t>[Challenge: change the size, colour, type of font of your points]</a:t>
              </a:r>
              <a:endParaRPr lang="en-US" sz="2000" dirty="0">
                <a:solidFill>
                  <a:schemeClr val="tx2"/>
                </a:solidFill>
              </a:endParaRPr>
            </a:p>
          </p:txBody>
        </p:sp>
      </p:grpSp>
      <p:grpSp>
        <p:nvGrpSpPr>
          <p:cNvPr id="4" name="Group 3"/>
          <p:cNvGrpSpPr/>
          <p:nvPr/>
        </p:nvGrpSpPr>
        <p:grpSpPr>
          <a:xfrm>
            <a:off x="2895600" y="5671784"/>
            <a:ext cx="13639800" cy="2572298"/>
            <a:chOff x="5054903" y="5644819"/>
            <a:chExt cx="10032697" cy="2572298"/>
          </a:xfrm>
        </p:grpSpPr>
        <p:sp>
          <p:nvSpPr>
            <p:cNvPr id="30" name="TextBox 29"/>
            <p:cNvSpPr txBox="1"/>
            <p:nvPr/>
          </p:nvSpPr>
          <p:spPr>
            <a:xfrm>
              <a:off x="5054903" y="5644819"/>
              <a:ext cx="9189105" cy="646331"/>
            </a:xfrm>
            <a:prstGeom prst="rect">
              <a:avLst/>
            </a:prstGeom>
            <a:noFill/>
          </p:spPr>
          <p:txBody>
            <a:bodyPr wrap="square" rtlCol="0">
              <a:spAutoFit/>
            </a:bodyPr>
            <a:lstStyle/>
            <a:p>
              <a:r>
                <a:rPr lang="en-US" sz="3600" dirty="0">
                  <a:solidFill>
                    <a:schemeClr val="accent1"/>
                  </a:solidFill>
                  <a:latin typeface="+mj-lt"/>
                </a:rPr>
                <a:t>Heatmaps</a:t>
              </a:r>
              <a:endParaRPr lang="uk-UA" sz="3600" dirty="0">
                <a:solidFill>
                  <a:schemeClr val="accent1"/>
                </a:solidFill>
                <a:latin typeface="+mj-lt"/>
              </a:endParaRPr>
            </a:p>
          </p:txBody>
        </p:sp>
        <p:sp>
          <p:nvSpPr>
            <p:cNvPr id="31" name="TextBox 30"/>
            <p:cNvSpPr txBox="1"/>
            <p:nvPr/>
          </p:nvSpPr>
          <p:spPr>
            <a:xfrm>
              <a:off x="5054903" y="6278125"/>
              <a:ext cx="10032697" cy="1938992"/>
            </a:xfrm>
            <a:prstGeom prst="rect">
              <a:avLst/>
            </a:prstGeom>
            <a:noFill/>
          </p:spPr>
          <p:txBody>
            <a:bodyPr wrap="square" rtlCol="0">
              <a:spAutoFit/>
            </a:bodyPr>
            <a:lstStyle/>
            <a:p>
              <a:r>
                <a:rPr lang="en-CA" sz="2000" dirty="0">
                  <a:solidFill>
                    <a:schemeClr val="tx2"/>
                  </a:solidFill>
                </a:rPr>
                <a:t>stat_bin_2d(data = </a:t>
              </a:r>
              <a:r>
                <a:rPr lang="en-CA" sz="2000" dirty="0" err="1">
                  <a:solidFill>
                    <a:schemeClr val="tx2"/>
                  </a:solidFill>
                </a:rPr>
                <a:t>BikeParking</a:t>
              </a:r>
              <a:r>
                <a:rPr lang="en-CA" sz="2000" dirty="0">
                  <a:solidFill>
                    <a:schemeClr val="tx2"/>
                  </a:solidFill>
                </a:rPr>
                <a:t>, </a:t>
              </a:r>
              <a:r>
                <a:rPr lang="en-CA" sz="2000" dirty="0" err="1">
                  <a:solidFill>
                    <a:schemeClr val="tx2"/>
                  </a:solidFill>
                </a:rPr>
                <a:t>aes</a:t>
              </a:r>
              <a:r>
                <a:rPr lang="en-CA" sz="2000" dirty="0">
                  <a:solidFill>
                    <a:schemeClr val="tx2"/>
                  </a:solidFill>
                </a:rPr>
                <a:t>(x = Longitude, y = Latitude, fill = stat(count)), </a:t>
              </a:r>
            </a:p>
            <a:p>
              <a:r>
                <a:rPr lang="en-CA" sz="2000" dirty="0">
                  <a:solidFill>
                    <a:schemeClr val="tx2"/>
                  </a:solidFill>
                </a:rPr>
                <a:t>              </a:t>
              </a:r>
              <a:r>
                <a:rPr lang="en-CA" sz="2000" dirty="0" err="1">
                  <a:solidFill>
                    <a:schemeClr val="tx2"/>
                  </a:solidFill>
                </a:rPr>
                <a:t>binwidth</a:t>
              </a:r>
              <a:r>
                <a:rPr lang="en-CA" sz="2000" dirty="0">
                  <a:solidFill>
                    <a:schemeClr val="tx2"/>
                  </a:solidFill>
                </a:rPr>
                <a:t> = c(0.001, 0.001) </a:t>
              </a:r>
              <a:r>
                <a:rPr lang="en-CA" sz="2000" dirty="0">
                  <a:solidFill>
                    <a:srgbClr val="7030A0"/>
                  </a:solidFill>
                </a:rPr>
                <a:t>[Challenge: change your </a:t>
              </a:r>
              <a:r>
                <a:rPr lang="en-CA" sz="2000" dirty="0" err="1">
                  <a:solidFill>
                    <a:srgbClr val="7030A0"/>
                  </a:solidFill>
                </a:rPr>
                <a:t>binwidth</a:t>
              </a:r>
              <a:r>
                <a:rPr lang="en-CA" sz="2000" dirty="0">
                  <a:solidFill>
                    <a:srgbClr val="7030A0"/>
                  </a:solidFill>
                </a:rPr>
                <a:t> to 0.003 or higher]</a:t>
              </a:r>
            </a:p>
            <a:p>
              <a:r>
                <a:rPr lang="en-CA" sz="2000" dirty="0">
                  <a:solidFill>
                    <a:schemeClr val="tx2"/>
                  </a:solidFill>
                </a:rPr>
                <a:t>              </a:t>
              </a:r>
              <a:r>
                <a:rPr lang="en-CA" sz="2000" dirty="0" err="1">
                  <a:solidFill>
                    <a:schemeClr val="tx2"/>
                  </a:solidFill>
                </a:rPr>
                <a:t>geom</a:t>
              </a:r>
              <a:r>
                <a:rPr lang="en-CA" sz="2000" dirty="0">
                  <a:solidFill>
                    <a:schemeClr val="tx2"/>
                  </a:solidFill>
                </a:rPr>
                <a:t> = 'tile',  alpha=.5) + </a:t>
              </a:r>
              <a:r>
                <a:rPr lang="en-CA" sz="2000" dirty="0">
                  <a:solidFill>
                    <a:srgbClr val="7030A0"/>
                  </a:solidFill>
                </a:rPr>
                <a:t>[Challenge: change </a:t>
              </a:r>
              <a:r>
                <a:rPr lang="en-CA" sz="2000" dirty="0" err="1">
                  <a:solidFill>
                    <a:srgbClr val="7030A0"/>
                  </a:solidFill>
                </a:rPr>
                <a:t>geom</a:t>
              </a:r>
              <a:r>
                <a:rPr lang="en-CA" sz="2000" dirty="0">
                  <a:solidFill>
                    <a:srgbClr val="7030A0"/>
                  </a:solidFill>
                </a:rPr>
                <a:t> = ‘polygon’, what happens? When would this be useful?]</a:t>
              </a:r>
              <a:endParaRPr lang="en-CA" sz="2000" dirty="0">
                <a:solidFill>
                  <a:schemeClr val="tx2"/>
                </a:solidFill>
              </a:endParaRPr>
            </a:p>
            <a:p>
              <a:r>
                <a:rPr lang="en-CA" sz="2000" dirty="0">
                  <a:solidFill>
                    <a:schemeClr val="tx2"/>
                  </a:solidFill>
                </a:rPr>
                <a:t>  </a:t>
              </a:r>
              <a:r>
                <a:rPr lang="en-CA" sz="2000" dirty="0" err="1">
                  <a:solidFill>
                    <a:schemeClr val="tx2"/>
                  </a:solidFill>
                </a:rPr>
                <a:t>scale_fill_viridis</a:t>
              </a:r>
              <a:r>
                <a:rPr lang="en-CA" sz="2000" dirty="0">
                  <a:solidFill>
                    <a:schemeClr val="tx2"/>
                  </a:solidFill>
                </a:rPr>
                <a:t>(option = 'plasma’) + </a:t>
              </a:r>
              <a:r>
                <a:rPr lang="en-CA" sz="2000" dirty="0">
                  <a:solidFill>
                    <a:srgbClr val="7030A0"/>
                  </a:solidFill>
                </a:rPr>
                <a:t>[Challenge: change option = ‘magma’ or ‘inferno’ or ‘</a:t>
              </a:r>
              <a:r>
                <a:rPr lang="en-CA" sz="2000" dirty="0" err="1">
                  <a:solidFill>
                    <a:srgbClr val="7030A0"/>
                  </a:solidFill>
                </a:rPr>
                <a:t>cividis</a:t>
              </a:r>
              <a:r>
                <a:rPr lang="en-CA" sz="2000" dirty="0">
                  <a:solidFill>
                    <a:srgbClr val="7030A0"/>
                  </a:solidFill>
                </a:rPr>
                <a:t>’]</a:t>
              </a:r>
              <a:endParaRPr lang="en-CA" sz="2000" dirty="0">
                <a:solidFill>
                  <a:schemeClr val="tx2"/>
                </a:solidFill>
              </a:endParaRPr>
            </a:p>
            <a:p>
              <a:r>
                <a:rPr lang="en-CA" sz="2000" dirty="0">
                  <a:solidFill>
                    <a:schemeClr val="tx2"/>
                  </a:solidFill>
                </a:rPr>
                <a:t>  labs(title = </a:t>
              </a:r>
              <a:r>
                <a:rPr lang="en-CA" sz="2000" dirty="0" err="1">
                  <a:solidFill>
                    <a:schemeClr val="tx2"/>
                  </a:solidFill>
                </a:rPr>
                <a:t>str_c</a:t>
              </a:r>
              <a:r>
                <a:rPr lang="en-CA" sz="2000" dirty="0">
                  <a:solidFill>
                    <a:schemeClr val="tx2"/>
                  </a:solidFill>
                </a:rPr>
                <a:t>('Bike parking\n', #&lt;-- the \n adds a line break</a:t>
              </a:r>
            </a:p>
            <a:p>
              <a:r>
                <a:rPr lang="en-CA" sz="2000" dirty="0">
                  <a:solidFill>
                    <a:schemeClr val="tx2"/>
                  </a:solidFill>
                </a:rPr>
                <a:t>                     'downtown London’ + </a:t>
              </a:r>
              <a:r>
                <a:rPr lang="en-CA" sz="2000" dirty="0">
                  <a:solidFill>
                    <a:srgbClr val="7030A0"/>
                  </a:solidFill>
                </a:rPr>
                <a:t>[Challenge: change your title!]</a:t>
              </a:r>
              <a:endParaRPr lang="en-CA" sz="2000" dirty="0">
                <a:solidFill>
                  <a:schemeClr val="tx2"/>
                </a:solidFill>
              </a:endParaRPr>
            </a:p>
          </p:txBody>
        </p:sp>
      </p:grpSp>
      <p:pic>
        <p:nvPicPr>
          <p:cNvPr id="12" name="Picture 11" descr="A close up of a map&#10;&#10;Description automatically generated">
            <a:extLst>
              <a:ext uri="{FF2B5EF4-FFF2-40B4-BE49-F238E27FC236}">
                <a16:creationId xmlns:a16="http://schemas.microsoft.com/office/drawing/2014/main" id="{369997C8-7AF3-40AE-8A1A-0B730B4810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2324100"/>
            <a:ext cx="2011250" cy="1876581"/>
          </a:xfrm>
          <a:prstGeom prst="rect">
            <a:avLst/>
          </a:prstGeom>
        </p:spPr>
      </p:pic>
      <p:pic>
        <p:nvPicPr>
          <p:cNvPr id="13" name="Picture 12" descr="A close up of a map&#10;&#10;Description automatically generated">
            <a:extLst>
              <a:ext uri="{FF2B5EF4-FFF2-40B4-BE49-F238E27FC236}">
                <a16:creationId xmlns:a16="http://schemas.microsoft.com/office/drawing/2014/main" id="{A4DF2EAB-A3B0-49F4-A221-D07CCE8405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6381524"/>
            <a:ext cx="2069910" cy="1931313"/>
          </a:xfrm>
          <a:prstGeom prst="rect">
            <a:avLst/>
          </a:prstGeom>
        </p:spPr>
      </p:pic>
      <p:sp>
        <p:nvSpPr>
          <p:cNvPr id="14" name="Title 3">
            <a:extLst>
              <a:ext uri="{FF2B5EF4-FFF2-40B4-BE49-F238E27FC236}">
                <a16:creationId xmlns:a16="http://schemas.microsoft.com/office/drawing/2014/main" id="{B337FAD2-C5C0-4CA9-AFFB-5D1009559C86}"/>
              </a:ext>
            </a:extLst>
          </p:cNvPr>
          <p:cNvSpPr txBox="1">
            <a:spLocks/>
          </p:cNvSpPr>
          <p:nvPr/>
        </p:nvSpPr>
        <p:spPr>
          <a:xfrm>
            <a:off x="876300" y="9171173"/>
            <a:ext cx="11125200" cy="75713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4800" dirty="0">
                <a:solidFill>
                  <a:srgbClr val="FF0000"/>
                </a:solidFill>
              </a:rPr>
              <a:t>Thanks everyone!</a:t>
            </a:r>
            <a:endParaRPr lang="en-US" sz="3200" dirty="0">
              <a:solidFill>
                <a:schemeClr val="accent1"/>
              </a:solidFill>
            </a:endParaRPr>
          </a:p>
        </p:txBody>
      </p:sp>
    </p:spTree>
    <p:extLst>
      <p:ext uri="{BB962C8B-B14F-4D97-AF65-F5344CB8AC3E}">
        <p14:creationId xmlns:p14="http://schemas.microsoft.com/office/powerpoint/2010/main" val="230501603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ppt_x</p:attrName>
                                        </p:attrNameLst>
                                      </p:cBhvr>
                                      <p:tavLst>
                                        <p:tav tm="0">
                                          <p:val>
                                            <p:strVal val="#ppt_x"/>
                                          </p:val>
                                        </p:tav>
                                        <p:tav tm="100000">
                                          <p:val>
                                            <p:strVal val="#ppt_x"/>
                                          </p:val>
                                        </p:tav>
                                      </p:tavLst>
                                    </p:anim>
                                    <p:anim calcmode="lin" valueType="num">
                                      <p:cBhvr>
                                        <p:cTn id="9" dur="1125" decel="100000" fill="hold"/>
                                        <p:tgtEl>
                                          <p:spTgt spid="2"/>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2"/>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250"/>
                                        <p:tgtEl>
                                          <p:spTgt spid="4"/>
                                        </p:tgtEl>
                                      </p:cBhvr>
                                    </p:animEffect>
                                    <p:anim calcmode="lin" valueType="num">
                                      <p:cBhvr>
                                        <p:cTn id="14" dur="1250" fill="hold"/>
                                        <p:tgtEl>
                                          <p:spTgt spid="4"/>
                                        </p:tgtEl>
                                        <p:attrNameLst>
                                          <p:attrName>ppt_x</p:attrName>
                                        </p:attrNameLst>
                                      </p:cBhvr>
                                      <p:tavLst>
                                        <p:tav tm="0">
                                          <p:val>
                                            <p:strVal val="#ppt_x"/>
                                          </p:val>
                                        </p:tav>
                                        <p:tav tm="100000">
                                          <p:val>
                                            <p:strVal val="#ppt_x"/>
                                          </p:val>
                                        </p:tav>
                                      </p:tavLst>
                                    </p:anim>
                                    <p:anim calcmode="lin" valueType="num">
                                      <p:cBhvr>
                                        <p:cTn id="15" dur="1125" decel="100000" fill="hold"/>
                                        <p:tgtEl>
                                          <p:spTgt spid="4"/>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2400300"/>
            <a:ext cx="18288000" cy="5486400"/>
          </a:xfrm>
          <a:prstGeom prst="rect">
            <a:avLst/>
          </a:prstGeom>
          <a:solidFill>
            <a:schemeClr val="accent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bg1"/>
              </a:solidFill>
            </a:endParaRPr>
          </a:p>
        </p:txBody>
      </p:sp>
      <p:sp>
        <p:nvSpPr>
          <p:cNvPr id="4" name="Title 3"/>
          <p:cNvSpPr>
            <a:spLocks noGrp="1"/>
          </p:cNvSpPr>
          <p:nvPr>
            <p:ph type="title"/>
          </p:nvPr>
        </p:nvSpPr>
        <p:spPr>
          <a:xfrm>
            <a:off x="876300" y="571411"/>
            <a:ext cx="11544300" cy="1421928"/>
          </a:xfrm>
        </p:spPr>
        <p:txBody>
          <a:bodyPr/>
          <a:lstStyle/>
          <a:p>
            <a:r>
              <a:rPr lang="en-US" sz="4800" dirty="0">
                <a:solidFill>
                  <a:srgbClr val="FF0000"/>
                </a:solidFill>
                <a:cs typeface="Lato Semibold" panose="020F0502020204030203" pitchFamily="34" charset="0"/>
              </a:rPr>
              <a:t>Google maps API key</a:t>
            </a:r>
            <a:br>
              <a:rPr lang="ru-RU" sz="4800" dirty="0">
                <a:ea typeface="Lato Semibold" panose="020F0502020204030203" pitchFamily="34" charset="0"/>
                <a:cs typeface="Lato Semibold" panose="020F0502020204030203" pitchFamily="34" charset="0"/>
              </a:rPr>
            </a:br>
            <a:r>
              <a:rPr lang="en-CA" sz="4800" dirty="0">
                <a:ea typeface="Lato Semibold" panose="020F0502020204030203" pitchFamily="34" charset="0"/>
                <a:cs typeface="Lato Semibold" panose="020F0502020204030203" pitchFamily="34" charset="0"/>
              </a:rPr>
              <a:t>(application programming interface)</a:t>
            </a:r>
            <a:endParaRPr lang="uk-UA" dirty="0">
              <a:solidFill>
                <a:schemeClr val="accent1"/>
              </a:solidFill>
            </a:endParaRPr>
          </a:p>
        </p:txBody>
      </p:sp>
      <p:sp>
        <p:nvSpPr>
          <p:cNvPr id="3" name="Slide Number Placeholder 2"/>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2</a:t>
            </a:fld>
            <a:endParaRPr/>
          </a:p>
        </p:txBody>
      </p:sp>
      <p:grpSp>
        <p:nvGrpSpPr>
          <p:cNvPr id="12" name="Group 11"/>
          <p:cNvGrpSpPr/>
          <p:nvPr/>
        </p:nvGrpSpPr>
        <p:grpSpPr>
          <a:xfrm>
            <a:off x="0" y="2400300"/>
            <a:ext cx="6657976" cy="1759667"/>
            <a:chOff x="0" y="2400300"/>
            <a:chExt cx="6657976" cy="1759667"/>
          </a:xfrm>
        </p:grpSpPr>
        <p:sp>
          <p:nvSpPr>
            <p:cNvPr id="13" name="Rectangle 12"/>
            <p:cNvSpPr/>
            <p:nvPr/>
          </p:nvSpPr>
          <p:spPr>
            <a:xfrm>
              <a:off x="0" y="2400300"/>
              <a:ext cx="1759667" cy="1759667"/>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4" name="Rectangle 13"/>
            <p:cNvSpPr/>
            <p:nvPr/>
          </p:nvSpPr>
          <p:spPr>
            <a:xfrm>
              <a:off x="1759668" y="2400300"/>
              <a:ext cx="4898308" cy="1759667"/>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5" name="Freeform 411"/>
            <p:cNvSpPr>
              <a:spLocks noEditPoints="1"/>
            </p:cNvSpPr>
            <p:nvPr/>
          </p:nvSpPr>
          <p:spPr bwMode="auto">
            <a:xfrm>
              <a:off x="676275" y="2692851"/>
              <a:ext cx="400050" cy="1082468"/>
            </a:xfrm>
            <a:custGeom>
              <a:avLst/>
              <a:gdLst>
                <a:gd name="T0" fmla="*/ 64 w 64"/>
                <a:gd name="T1" fmla="*/ 139 h 176"/>
                <a:gd name="T2" fmla="*/ 64 w 64"/>
                <a:gd name="T3" fmla="*/ 139 h 176"/>
                <a:gd name="T4" fmla="*/ 52 w 64"/>
                <a:gd name="T5" fmla="*/ 80 h 176"/>
                <a:gd name="T6" fmla="*/ 56 w 64"/>
                <a:gd name="T7" fmla="*/ 80 h 176"/>
                <a:gd name="T8" fmla="*/ 60 w 64"/>
                <a:gd name="T9" fmla="*/ 76 h 176"/>
                <a:gd name="T10" fmla="*/ 56 w 64"/>
                <a:gd name="T11" fmla="*/ 72 h 176"/>
                <a:gd name="T12" fmla="*/ 50 w 64"/>
                <a:gd name="T13" fmla="*/ 72 h 176"/>
                <a:gd name="T14" fmla="*/ 44 w 64"/>
                <a:gd name="T15" fmla="*/ 39 h 176"/>
                <a:gd name="T16" fmla="*/ 44 w 64"/>
                <a:gd name="T17" fmla="*/ 39 h 176"/>
                <a:gd name="T18" fmla="*/ 44 w 64"/>
                <a:gd name="T19" fmla="*/ 39 h 176"/>
                <a:gd name="T20" fmla="*/ 62 w 64"/>
                <a:gd name="T21" fmla="*/ 23 h 176"/>
                <a:gd name="T22" fmla="*/ 62 w 64"/>
                <a:gd name="T23" fmla="*/ 23 h 176"/>
                <a:gd name="T24" fmla="*/ 64 w 64"/>
                <a:gd name="T25" fmla="*/ 20 h 176"/>
                <a:gd name="T26" fmla="*/ 32 w 64"/>
                <a:gd name="T27" fmla="*/ 0 h 176"/>
                <a:gd name="T28" fmla="*/ 0 w 64"/>
                <a:gd name="T29" fmla="*/ 20 h 176"/>
                <a:gd name="T30" fmla="*/ 2 w 64"/>
                <a:gd name="T31" fmla="*/ 23 h 176"/>
                <a:gd name="T32" fmla="*/ 2 w 64"/>
                <a:gd name="T33" fmla="*/ 23 h 176"/>
                <a:gd name="T34" fmla="*/ 20 w 64"/>
                <a:gd name="T35" fmla="*/ 39 h 176"/>
                <a:gd name="T36" fmla="*/ 20 w 64"/>
                <a:gd name="T37" fmla="*/ 39 h 176"/>
                <a:gd name="T38" fmla="*/ 20 w 64"/>
                <a:gd name="T39" fmla="*/ 39 h 176"/>
                <a:gd name="T40" fmla="*/ 0 w 64"/>
                <a:gd name="T41" fmla="*/ 139 h 176"/>
                <a:gd name="T42" fmla="*/ 0 w 64"/>
                <a:gd name="T43" fmla="*/ 139 h 176"/>
                <a:gd name="T44" fmla="*/ 0 w 64"/>
                <a:gd name="T45" fmla="*/ 140 h 176"/>
                <a:gd name="T46" fmla="*/ 1 w 64"/>
                <a:gd name="T47" fmla="*/ 143 h 176"/>
                <a:gd name="T48" fmla="*/ 1 w 64"/>
                <a:gd name="T49" fmla="*/ 143 h 176"/>
                <a:gd name="T50" fmla="*/ 29 w 64"/>
                <a:gd name="T51" fmla="*/ 175 h 176"/>
                <a:gd name="T52" fmla="*/ 29 w 64"/>
                <a:gd name="T53" fmla="*/ 175 h 176"/>
                <a:gd name="T54" fmla="*/ 32 w 64"/>
                <a:gd name="T55" fmla="*/ 176 h 176"/>
                <a:gd name="T56" fmla="*/ 35 w 64"/>
                <a:gd name="T57" fmla="*/ 175 h 176"/>
                <a:gd name="T58" fmla="*/ 35 w 64"/>
                <a:gd name="T59" fmla="*/ 175 h 176"/>
                <a:gd name="T60" fmla="*/ 63 w 64"/>
                <a:gd name="T61" fmla="*/ 143 h 176"/>
                <a:gd name="T62" fmla="*/ 63 w 64"/>
                <a:gd name="T63" fmla="*/ 143 h 176"/>
                <a:gd name="T64" fmla="*/ 64 w 64"/>
                <a:gd name="T65" fmla="*/ 140 h 176"/>
                <a:gd name="T66" fmla="*/ 64 w 64"/>
                <a:gd name="T67" fmla="*/ 139 h 176"/>
                <a:gd name="T68" fmla="*/ 8 w 64"/>
                <a:gd name="T69" fmla="*/ 18 h 176"/>
                <a:gd name="T70" fmla="*/ 32 w 64"/>
                <a:gd name="T71" fmla="*/ 8 h 176"/>
                <a:gd name="T72" fmla="*/ 56 w 64"/>
                <a:gd name="T73" fmla="*/ 18 h 176"/>
                <a:gd name="T74" fmla="*/ 32 w 64"/>
                <a:gd name="T75" fmla="*/ 39 h 176"/>
                <a:gd name="T76" fmla="*/ 8 w 64"/>
                <a:gd name="T77" fmla="*/ 18 h 176"/>
                <a:gd name="T78" fmla="*/ 32 w 64"/>
                <a:gd name="T79" fmla="*/ 166 h 176"/>
                <a:gd name="T80" fmla="*/ 8 w 64"/>
                <a:gd name="T81" fmla="*/ 139 h 176"/>
                <a:gd name="T82" fmla="*/ 27 w 64"/>
                <a:gd name="T83" fmla="*/ 45 h 176"/>
                <a:gd name="T84" fmla="*/ 29 w 64"/>
                <a:gd name="T85" fmla="*/ 47 h 176"/>
                <a:gd name="T86" fmla="*/ 30 w 64"/>
                <a:gd name="T87" fmla="*/ 47 h 176"/>
                <a:gd name="T88" fmla="*/ 30 w 64"/>
                <a:gd name="T89" fmla="*/ 47 h 176"/>
                <a:gd name="T90" fmla="*/ 30 w 64"/>
                <a:gd name="T91" fmla="*/ 47 h 176"/>
                <a:gd name="T92" fmla="*/ 32 w 64"/>
                <a:gd name="T93" fmla="*/ 48 h 176"/>
                <a:gd name="T94" fmla="*/ 34 w 64"/>
                <a:gd name="T95" fmla="*/ 47 h 176"/>
                <a:gd name="T96" fmla="*/ 34 w 64"/>
                <a:gd name="T97" fmla="*/ 47 h 176"/>
                <a:gd name="T98" fmla="*/ 34 w 64"/>
                <a:gd name="T99" fmla="*/ 47 h 176"/>
                <a:gd name="T100" fmla="*/ 35 w 64"/>
                <a:gd name="T101" fmla="*/ 47 h 176"/>
                <a:gd name="T102" fmla="*/ 37 w 64"/>
                <a:gd name="T103" fmla="*/ 45 h 176"/>
                <a:gd name="T104" fmla="*/ 42 w 64"/>
                <a:gd name="T105" fmla="*/ 72 h 176"/>
                <a:gd name="T106" fmla="*/ 32 w 64"/>
                <a:gd name="T107" fmla="*/ 72 h 176"/>
                <a:gd name="T108" fmla="*/ 28 w 64"/>
                <a:gd name="T109" fmla="*/ 76 h 176"/>
                <a:gd name="T110" fmla="*/ 32 w 64"/>
                <a:gd name="T111" fmla="*/ 80 h 176"/>
                <a:gd name="T112" fmla="*/ 44 w 64"/>
                <a:gd name="T113" fmla="*/ 80 h 176"/>
                <a:gd name="T114" fmla="*/ 56 w 64"/>
                <a:gd name="T115" fmla="*/ 139 h 176"/>
                <a:gd name="T116" fmla="*/ 32 w 64"/>
                <a:gd name="T117"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 h="176">
                  <a:moveTo>
                    <a:pt x="64" y="139"/>
                  </a:moveTo>
                  <a:cubicBezTo>
                    <a:pt x="64" y="139"/>
                    <a:pt x="64" y="139"/>
                    <a:pt x="64" y="139"/>
                  </a:cubicBezTo>
                  <a:cubicBezTo>
                    <a:pt x="52" y="80"/>
                    <a:pt x="52" y="80"/>
                    <a:pt x="52" y="80"/>
                  </a:cubicBezTo>
                  <a:cubicBezTo>
                    <a:pt x="56" y="80"/>
                    <a:pt x="56" y="80"/>
                    <a:pt x="56" y="80"/>
                  </a:cubicBezTo>
                  <a:cubicBezTo>
                    <a:pt x="58" y="80"/>
                    <a:pt x="60" y="78"/>
                    <a:pt x="60" y="76"/>
                  </a:cubicBezTo>
                  <a:cubicBezTo>
                    <a:pt x="60" y="74"/>
                    <a:pt x="58" y="72"/>
                    <a:pt x="56" y="72"/>
                  </a:cubicBezTo>
                  <a:cubicBezTo>
                    <a:pt x="50" y="72"/>
                    <a:pt x="50" y="72"/>
                    <a:pt x="50" y="72"/>
                  </a:cubicBezTo>
                  <a:cubicBezTo>
                    <a:pt x="44" y="39"/>
                    <a:pt x="44" y="39"/>
                    <a:pt x="44" y="39"/>
                  </a:cubicBezTo>
                  <a:cubicBezTo>
                    <a:pt x="44" y="39"/>
                    <a:pt x="44" y="39"/>
                    <a:pt x="44" y="39"/>
                  </a:cubicBezTo>
                  <a:cubicBezTo>
                    <a:pt x="44" y="39"/>
                    <a:pt x="44" y="39"/>
                    <a:pt x="44" y="39"/>
                  </a:cubicBezTo>
                  <a:cubicBezTo>
                    <a:pt x="62" y="23"/>
                    <a:pt x="62" y="23"/>
                    <a:pt x="62" y="23"/>
                  </a:cubicBezTo>
                  <a:cubicBezTo>
                    <a:pt x="62" y="23"/>
                    <a:pt x="62" y="23"/>
                    <a:pt x="62" y="23"/>
                  </a:cubicBezTo>
                  <a:cubicBezTo>
                    <a:pt x="63" y="23"/>
                    <a:pt x="64" y="21"/>
                    <a:pt x="64" y="20"/>
                  </a:cubicBezTo>
                  <a:cubicBezTo>
                    <a:pt x="64" y="9"/>
                    <a:pt x="50" y="0"/>
                    <a:pt x="32" y="0"/>
                  </a:cubicBezTo>
                  <a:cubicBezTo>
                    <a:pt x="14" y="0"/>
                    <a:pt x="0" y="9"/>
                    <a:pt x="0" y="20"/>
                  </a:cubicBezTo>
                  <a:cubicBezTo>
                    <a:pt x="0" y="21"/>
                    <a:pt x="1" y="23"/>
                    <a:pt x="2" y="23"/>
                  </a:cubicBezTo>
                  <a:cubicBezTo>
                    <a:pt x="2" y="23"/>
                    <a:pt x="2" y="23"/>
                    <a:pt x="2" y="23"/>
                  </a:cubicBezTo>
                  <a:cubicBezTo>
                    <a:pt x="20" y="39"/>
                    <a:pt x="20" y="39"/>
                    <a:pt x="20" y="39"/>
                  </a:cubicBezTo>
                  <a:cubicBezTo>
                    <a:pt x="20" y="39"/>
                    <a:pt x="20" y="39"/>
                    <a:pt x="20" y="39"/>
                  </a:cubicBezTo>
                  <a:cubicBezTo>
                    <a:pt x="20" y="39"/>
                    <a:pt x="20" y="39"/>
                    <a:pt x="20" y="39"/>
                  </a:cubicBezTo>
                  <a:cubicBezTo>
                    <a:pt x="0" y="139"/>
                    <a:pt x="0" y="139"/>
                    <a:pt x="0" y="139"/>
                  </a:cubicBezTo>
                  <a:cubicBezTo>
                    <a:pt x="0" y="139"/>
                    <a:pt x="0" y="139"/>
                    <a:pt x="0" y="139"/>
                  </a:cubicBezTo>
                  <a:cubicBezTo>
                    <a:pt x="0" y="140"/>
                    <a:pt x="0" y="140"/>
                    <a:pt x="0" y="140"/>
                  </a:cubicBezTo>
                  <a:cubicBezTo>
                    <a:pt x="0" y="141"/>
                    <a:pt x="0" y="142"/>
                    <a:pt x="1" y="143"/>
                  </a:cubicBezTo>
                  <a:cubicBezTo>
                    <a:pt x="1" y="143"/>
                    <a:pt x="1" y="143"/>
                    <a:pt x="1" y="143"/>
                  </a:cubicBezTo>
                  <a:cubicBezTo>
                    <a:pt x="29" y="175"/>
                    <a:pt x="29" y="175"/>
                    <a:pt x="29" y="175"/>
                  </a:cubicBezTo>
                  <a:cubicBezTo>
                    <a:pt x="29" y="175"/>
                    <a:pt x="29" y="175"/>
                    <a:pt x="29" y="175"/>
                  </a:cubicBezTo>
                  <a:cubicBezTo>
                    <a:pt x="30" y="175"/>
                    <a:pt x="31" y="176"/>
                    <a:pt x="32" y="176"/>
                  </a:cubicBezTo>
                  <a:cubicBezTo>
                    <a:pt x="33" y="176"/>
                    <a:pt x="34" y="175"/>
                    <a:pt x="35" y="175"/>
                  </a:cubicBezTo>
                  <a:cubicBezTo>
                    <a:pt x="35" y="175"/>
                    <a:pt x="35" y="175"/>
                    <a:pt x="35" y="175"/>
                  </a:cubicBezTo>
                  <a:cubicBezTo>
                    <a:pt x="63" y="143"/>
                    <a:pt x="63" y="143"/>
                    <a:pt x="63" y="143"/>
                  </a:cubicBezTo>
                  <a:cubicBezTo>
                    <a:pt x="63" y="143"/>
                    <a:pt x="63" y="143"/>
                    <a:pt x="63" y="143"/>
                  </a:cubicBezTo>
                  <a:cubicBezTo>
                    <a:pt x="64" y="142"/>
                    <a:pt x="64" y="141"/>
                    <a:pt x="64" y="140"/>
                  </a:cubicBezTo>
                  <a:cubicBezTo>
                    <a:pt x="64" y="140"/>
                    <a:pt x="64" y="140"/>
                    <a:pt x="64" y="139"/>
                  </a:cubicBezTo>
                  <a:moveTo>
                    <a:pt x="8" y="18"/>
                  </a:moveTo>
                  <a:cubicBezTo>
                    <a:pt x="10" y="13"/>
                    <a:pt x="20" y="8"/>
                    <a:pt x="32" y="8"/>
                  </a:cubicBezTo>
                  <a:cubicBezTo>
                    <a:pt x="44" y="8"/>
                    <a:pt x="54" y="13"/>
                    <a:pt x="56" y="18"/>
                  </a:cubicBezTo>
                  <a:cubicBezTo>
                    <a:pt x="32" y="39"/>
                    <a:pt x="32" y="39"/>
                    <a:pt x="32" y="39"/>
                  </a:cubicBezTo>
                  <a:lnTo>
                    <a:pt x="8" y="18"/>
                  </a:lnTo>
                  <a:close/>
                  <a:moveTo>
                    <a:pt x="32" y="166"/>
                  </a:moveTo>
                  <a:cubicBezTo>
                    <a:pt x="8" y="139"/>
                    <a:pt x="8" y="139"/>
                    <a:pt x="8" y="139"/>
                  </a:cubicBezTo>
                  <a:cubicBezTo>
                    <a:pt x="27" y="45"/>
                    <a:pt x="27" y="45"/>
                    <a:pt x="27" y="45"/>
                  </a:cubicBezTo>
                  <a:cubicBezTo>
                    <a:pt x="29" y="47"/>
                    <a:pt x="29" y="47"/>
                    <a:pt x="29" y="47"/>
                  </a:cubicBezTo>
                  <a:cubicBezTo>
                    <a:pt x="29" y="47"/>
                    <a:pt x="29" y="47"/>
                    <a:pt x="30" y="47"/>
                  </a:cubicBezTo>
                  <a:cubicBezTo>
                    <a:pt x="30" y="47"/>
                    <a:pt x="30" y="47"/>
                    <a:pt x="30" y="47"/>
                  </a:cubicBezTo>
                  <a:cubicBezTo>
                    <a:pt x="30" y="47"/>
                    <a:pt x="30" y="47"/>
                    <a:pt x="30" y="47"/>
                  </a:cubicBezTo>
                  <a:cubicBezTo>
                    <a:pt x="31" y="48"/>
                    <a:pt x="31" y="48"/>
                    <a:pt x="32" y="48"/>
                  </a:cubicBezTo>
                  <a:cubicBezTo>
                    <a:pt x="33" y="48"/>
                    <a:pt x="33" y="48"/>
                    <a:pt x="34" y="47"/>
                  </a:cubicBezTo>
                  <a:cubicBezTo>
                    <a:pt x="34" y="47"/>
                    <a:pt x="34" y="47"/>
                    <a:pt x="34" y="47"/>
                  </a:cubicBezTo>
                  <a:cubicBezTo>
                    <a:pt x="34" y="47"/>
                    <a:pt x="34" y="47"/>
                    <a:pt x="34" y="47"/>
                  </a:cubicBezTo>
                  <a:cubicBezTo>
                    <a:pt x="35" y="47"/>
                    <a:pt x="35" y="47"/>
                    <a:pt x="35" y="47"/>
                  </a:cubicBezTo>
                  <a:cubicBezTo>
                    <a:pt x="37" y="45"/>
                    <a:pt x="37" y="45"/>
                    <a:pt x="37" y="45"/>
                  </a:cubicBezTo>
                  <a:cubicBezTo>
                    <a:pt x="42" y="72"/>
                    <a:pt x="42" y="72"/>
                    <a:pt x="42" y="72"/>
                  </a:cubicBezTo>
                  <a:cubicBezTo>
                    <a:pt x="32" y="72"/>
                    <a:pt x="32" y="72"/>
                    <a:pt x="32" y="72"/>
                  </a:cubicBezTo>
                  <a:cubicBezTo>
                    <a:pt x="30" y="72"/>
                    <a:pt x="28" y="74"/>
                    <a:pt x="28" y="76"/>
                  </a:cubicBezTo>
                  <a:cubicBezTo>
                    <a:pt x="28" y="78"/>
                    <a:pt x="30" y="80"/>
                    <a:pt x="32" y="80"/>
                  </a:cubicBezTo>
                  <a:cubicBezTo>
                    <a:pt x="44" y="80"/>
                    <a:pt x="44" y="80"/>
                    <a:pt x="44" y="80"/>
                  </a:cubicBezTo>
                  <a:cubicBezTo>
                    <a:pt x="56" y="139"/>
                    <a:pt x="56" y="139"/>
                    <a:pt x="56" y="139"/>
                  </a:cubicBezTo>
                  <a:lnTo>
                    <a:pt x="32" y="16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uk-UA"/>
            </a:p>
          </p:txBody>
        </p:sp>
        <p:sp>
          <p:nvSpPr>
            <p:cNvPr id="16" name="TextBox 15"/>
            <p:cNvSpPr txBox="1"/>
            <p:nvPr/>
          </p:nvSpPr>
          <p:spPr>
            <a:xfrm>
              <a:off x="2019301" y="2772301"/>
              <a:ext cx="4305299" cy="1015663"/>
            </a:xfrm>
            <a:prstGeom prst="rect">
              <a:avLst/>
            </a:prstGeom>
            <a:noFill/>
          </p:spPr>
          <p:txBody>
            <a:bodyPr wrap="square" rtlCol="0">
              <a:spAutoFit/>
            </a:bodyPr>
            <a:lstStyle/>
            <a:p>
              <a:r>
                <a:rPr lang="en-US" sz="2000">
                  <a:solidFill>
                    <a:schemeClr val="bg1"/>
                  </a:solidFill>
                </a:rPr>
                <a:t>We are a design studio based on Europe. We create presentations that sells. True! </a:t>
              </a:r>
              <a:endParaRPr lang="uk-UA" sz="2000">
                <a:solidFill>
                  <a:schemeClr val="bg1"/>
                </a:solidFill>
              </a:endParaRPr>
            </a:p>
          </p:txBody>
        </p:sp>
      </p:grpSp>
      <p:pic>
        <p:nvPicPr>
          <p:cNvPr id="6" name="Picture Placeholder 5">
            <a:extLst>
              <a:ext uri="{FF2B5EF4-FFF2-40B4-BE49-F238E27FC236}">
                <a16:creationId xmlns:a16="http://schemas.microsoft.com/office/drawing/2014/main" id="{8F4CE3A4-148B-4303-9F1A-EFBAD98D5FF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4289" b="14289"/>
          <a:stretch>
            <a:fillRect/>
          </a:stretch>
        </p:blipFill>
        <p:spPr/>
      </p:pic>
      <p:pic>
        <p:nvPicPr>
          <p:cNvPr id="10" name="Picture 9">
            <a:extLst>
              <a:ext uri="{FF2B5EF4-FFF2-40B4-BE49-F238E27FC236}">
                <a16:creationId xmlns:a16="http://schemas.microsoft.com/office/drawing/2014/main" id="{265EC1BC-D953-48F2-9F54-65F03E3DB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074491"/>
            <a:ext cx="8969374" cy="2393033"/>
          </a:xfrm>
          <a:prstGeom prst="rect">
            <a:avLst/>
          </a:prstGeom>
        </p:spPr>
      </p:pic>
    </p:spTree>
    <p:extLst>
      <p:ext uri="{BB962C8B-B14F-4D97-AF65-F5344CB8AC3E}">
        <p14:creationId xmlns:p14="http://schemas.microsoft.com/office/powerpoint/2010/main" val="37424539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250"/>
                                        <p:tgtEl>
                                          <p:spTgt spid="12"/>
                                        </p:tgtEl>
                                      </p:cBhvr>
                                    </p:animEffect>
                                    <p:anim calcmode="lin" valueType="num">
                                      <p:cBhvr>
                                        <p:cTn id="8" dur="1250" fill="hold"/>
                                        <p:tgtEl>
                                          <p:spTgt spid="12"/>
                                        </p:tgtEl>
                                        <p:attrNameLst>
                                          <p:attrName>ppt_x</p:attrName>
                                        </p:attrNameLst>
                                      </p:cBhvr>
                                      <p:tavLst>
                                        <p:tav tm="0">
                                          <p:val>
                                            <p:strVal val="#ppt_x"/>
                                          </p:val>
                                        </p:tav>
                                        <p:tav tm="100000">
                                          <p:val>
                                            <p:strVal val="#ppt_x"/>
                                          </p:val>
                                        </p:tav>
                                      </p:tavLst>
                                    </p:anim>
                                    <p:anim calcmode="lin" valueType="num">
                                      <p:cBhvr>
                                        <p:cTn id="9" dur="1125" decel="100000" fill="hold"/>
                                        <p:tgtEl>
                                          <p:spTgt spid="12"/>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771" y="2400300"/>
            <a:ext cx="18288000" cy="5486400"/>
          </a:xfrm>
          <a:prstGeom prst="rect">
            <a:avLst/>
          </a:prstGeom>
          <a:solidFill>
            <a:schemeClr val="accent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bg1"/>
              </a:solidFill>
            </a:endParaRPr>
          </a:p>
        </p:txBody>
      </p:sp>
      <p:sp>
        <p:nvSpPr>
          <p:cNvPr id="4" name="Title 3"/>
          <p:cNvSpPr>
            <a:spLocks noGrp="1"/>
          </p:cNvSpPr>
          <p:nvPr>
            <p:ph type="title"/>
          </p:nvPr>
        </p:nvSpPr>
        <p:spPr>
          <a:xfrm>
            <a:off x="876300" y="835750"/>
            <a:ext cx="11544300" cy="757130"/>
          </a:xfrm>
        </p:spPr>
        <p:txBody>
          <a:bodyPr/>
          <a:lstStyle/>
          <a:p>
            <a:r>
              <a:rPr lang="en-CA" sz="4800" dirty="0" err="1"/>
              <a:t>get_googlemap</a:t>
            </a:r>
            <a:endParaRPr lang="uk-UA" dirty="0">
              <a:solidFill>
                <a:schemeClr val="accent1"/>
              </a:solidFill>
            </a:endParaRPr>
          </a:p>
        </p:txBody>
      </p:sp>
      <p:sp>
        <p:nvSpPr>
          <p:cNvPr id="3" name="Slide Number Placeholder 2"/>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3</a:t>
            </a:fld>
            <a:endParaRPr/>
          </a:p>
        </p:txBody>
      </p:sp>
      <p:sp>
        <p:nvSpPr>
          <p:cNvPr id="18" name="Title 1">
            <a:extLst>
              <a:ext uri="{FF2B5EF4-FFF2-40B4-BE49-F238E27FC236}">
                <a16:creationId xmlns:a16="http://schemas.microsoft.com/office/drawing/2014/main" id="{7AAD39BE-3CAC-4AB2-AF19-48B3F0A43B37}"/>
              </a:ext>
            </a:extLst>
          </p:cNvPr>
          <p:cNvSpPr txBox="1">
            <a:spLocks/>
          </p:cNvSpPr>
          <p:nvPr/>
        </p:nvSpPr>
        <p:spPr>
          <a:xfrm>
            <a:off x="762000" y="9046953"/>
            <a:ext cx="13335000" cy="978729"/>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3200" dirty="0"/>
              <a:t>https://www.nceas.ucsb.edu/~frazier/RSpatialGuides/ggmap/ggmapCheatsheet.pdf</a:t>
            </a:r>
          </a:p>
        </p:txBody>
      </p:sp>
      <p:pic>
        <p:nvPicPr>
          <p:cNvPr id="9" name="Picture 8" descr="A picture containing text&#10;&#10;Description automatically generated">
            <a:extLst>
              <a:ext uri="{FF2B5EF4-FFF2-40B4-BE49-F238E27FC236}">
                <a16:creationId xmlns:a16="http://schemas.microsoft.com/office/drawing/2014/main" id="{DAB4DBE9-9B02-456D-8F20-07882863B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357" y="2778865"/>
            <a:ext cx="17221285" cy="4874525"/>
          </a:xfrm>
          <a:prstGeom prst="rect">
            <a:avLst/>
          </a:prstGeom>
        </p:spPr>
      </p:pic>
    </p:spTree>
    <p:extLst>
      <p:ext uri="{BB962C8B-B14F-4D97-AF65-F5344CB8AC3E}">
        <p14:creationId xmlns:p14="http://schemas.microsoft.com/office/powerpoint/2010/main" val="160419692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1771" y="2400300"/>
            <a:ext cx="18288000" cy="5486400"/>
          </a:xfrm>
          <a:prstGeom prst="rect">
            <a:avLst/>
          </a:prstGeom>
          <a:solidFill>
            <a:schemeClr val="accent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bg1"/>
              </a:solidFill>
            </a:endParaRPr>
          </a:p>
        </p:txBody>
      </p:sp>
      <p:sp>
        <p:nvSpPr>
          <p:cNvPr id="4" name="Title 3"/>
          <p:cNvSpPr>
            <a:spLocks noGrp="1"/>
          </p:cNvSpPr>
          <p:nvPr>
            <p:ph type="title"/>
          </p:nvPr>
        </p:nvSpPr>
        <p:spPr>
          <a:xfrm>
            <a:off x="876300" y="835750"/>
            <a:ext cx="11544300" cy="757130"/>
          </a:xfrm>
        </p:spPr>
        <p:txBody>
          <a:bodyPr/>
          <a:lstStyle/>
          <a:p>
            <a:r>
              <a:rPr lang="en-CA" sz="4800" dirty="0" err="1"/>
              <a:t>get_googlemap</a:t>
            </a:r>
            <a:endParaRPr lang="uk-UA" dirty="0">
              <a:solidFill>
                <a:schemeClr val="accent1"/>
              </a:solidFill>
            </a:endParaRPr>
          </a:p>
        </p:txBody>
      </p:sp>
      <p:sp>
        <p:nvSpPr>
          <p:cNvPr id="3" name="Slide Number Placeholder 2"/>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4</a:t>
            </a:fld>
            <a:endParaRPr/>
          </a:p>
        </p:txBody>
      </p:sp>
      <p:pic>
        <p:nvPicPr>
          <p:cNvPr id="6" name="Picture Placeholder 5">
            <a:extLst>
              <a:ext uri="{FF2B5EF4-FFF2-40B4-BE49-F238E27FC236}">
                <a16:creationId xmlns:a16="http://schemas.microsoft.com/office/drawing/2014/main" id="{8F4CE3A4-148B-4303-9F1A-EFBAD98D5FF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35511" y="3314700"/>
            <a:ext cx="18288000" cy="3957052"/>
          </a:xfrm>
        </p:spPr>
      </p:pic>
      <p:sp>
        <p:nvSpPr>
          <p:cNvPr id="18" name="Title 1">
            <a:extLst>
              <a:ext uri="{FF2B5EF4-FFF2-40B4-BE49-F238E27FC236}">
                <a16:creationId xmlns:a16="http://schemas.microsoft.com/office/drawing/2014/main" id="{7AAD39BE-3CAC-4AB2-AF19-48B3F0A43B37}"/>
              </a:ext>
            </a:extLst>
          </p:cNvPr>
          <p:cNvSpPr txBox="1">
            <a:spLocks/>
          </p:cNvSpPr>
          <p:nvPr/>
        </p:nvSpPr>
        <p:spPr>
          <a:xfrm>
            <a:off x="762000" y="9046953"/>
            <a:ext cx="13335000" cy="978729"/>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3200" dirty="0">
                <a:hlinkClick r:id="rId4"/>
              </a:rPr>
              <a:t>https://www.littlemissdata.com/blog/maps</a:t>
            </a:r>
            <a:endParaRPr lang="en-US" sz="3200" dirty="0"/>
          </a:p>
          <a:p>
            <a:r>
              <a:rPr lang="en-US" sz="3200" dirty="0"/>
              <a:t>Data: dangerous </a:t>
            </a:r>
            <a:r>
              <a:rPr lang="en-US" sz="3200" dirty="0" err="1"/>
              <a:t>neighbourhoods</a:t>
            </a:r>
            <a:endParaRPr lang="en-US" sz="3200" dirty="0"/>
          </a:p>
        </p:txBody>
      </p:sp>
    </p:spTree>
    <p:extLst>
      <p:ext uri="{BB962C8B-B14F-4D97-AF65-F5344CB8AC3E}">
        <p14:creationId xmlns:p14="http://schemas.microsoft.com/office/powerpoint/2010/main" val="80863532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5</a:t>
            </a:fld>
            <a:endParaRPr/>
          </a:p>
        </p:txBody>
      </p:sp>
      <p:pic>
        <p:nvPicPr>
          <p:cNvPr id="8" name="Picture 7">
            <a:extLst>
              <a:ext uri="{FF2B5EF4-FFF2-40B4-BE49-F238E27FC236}">
                <a16:creationId xmlns:a16="http://schemas.microsoft.com/office/drawing/2014/main" id="{E57DEA24-FDCB-4FFD-B511-724E369D1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0028" y="2366684"/>
            <a:ext cx="6544588" cy="6106377"/>
          </a:xfrm>
          <a:prstGeom prst="rect">
            <a:avLst/>
          </a:prstGeom>
        </p:spPr>
      </p:pic>
      <p:pic>
        <p:nvPicPr>
          <p:cNvPr id="11" name="Picture 10" descr="A close up of a white wall&#10;&#10;Description automatically generated">
            <a:extLst>
              <a:ext uri="{FF2B5EF4-FFF2-40B4-BE49-F238E27FC236}">
                <a16:creationId xmlns:a16="http://schemas.microsoft.com/office/drawing/2014/main" id="{A35058C4-D253-41D9-B79D-E516E2FA6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2375718"/>
            <a:ext cx="6544588" cy="6106377"/>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A21EB44C-19AB-41DD-A968-2EA0F3E27F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2376" y="880489"/>
            <a:ext cx="10077450" cy="1866900"/>
          </a:xfrm>
          <a:prstGeom prst="rect">
            <a:avLst/>
          </a:prstGeom>
        </p:spPr>
      </p:pic>
      <p:sp>
        <p:nvSpPr>
          <p:cNvPr id="23" name="Title 3">
            <a:extLst>
              <a:ext uri="{FF2B5EF4-FFF2-40B4-BE49-F238E27FC236}">
                <a16:creationId xmlns:a16="http://schemas.microsoft.com/office/drawing/2014/main" id="{D4B8AC3B-4BD0-41E2-8282-6C2CDB070A3E}"/>
              </a:ext>
            </a:extLst>
          </p:cNvPr>
          <p:cNvSpPr txBox="1">
            <a:spLocks/>
          </p:cNvSpPr>
          <p:nvPr/>
        </p:nvSpPr>
        <p:spPr>
          <a:xfrm>
            <a:off x="914400" y="571500"/>
            <a:ext cx="7200418" cy="1643527"/>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4800" dirty="0">
                <a:solidFill>
                  <a:srgbClr val="FF0000"/>
                </a:solidFill>
                <a:cs typeface="Lato Semibold" panose="020F0502020204030203" pitchFamily="34" charset="0"/>
              </a:rPr>
              <a:t>Scatterplots</a:t>
            </a:r>
            <a:br>
              <a:rPr lang="en-US" sz="4800" dirty="0">
                <a:ea typeface="Lato Semibold" panose="020F0502020204030203" pitchFamily="34" charset="0"/>
                <a:cs typeface="Lato Semibold" panose="020F0502020204030203" pitchFamily="34" charset="0"/>
              </a:rPr>
            </a:br>
            <a:r>
              <a:rPr lang="en-US" sz="3200" dirty="0">
                <a:ea typeface="Lato Semibold" panose="020F0502020204030203" pitchFamily="34" charset="0"/>
                <a:cs typeface="Lato Semibold" panose="020F0502020204030203" pitchFamily="34" charset="0"/>
              </a:rPr>
              <a:t>Each point represents a bike parking spot in downtown London</a:t>
            </a:r>
            <a:endParaRPr lang="en-US" sz="3200" dirty="0">
              <a:solidFill>
                <a:schemeClr val="accent1"/>
              </a:solidFill>
            </a:endParaRPr>
          </a:p>
        </p:txBody>
      </p:sp>
    </p:spTree>
    <p:extLst>
      <p:ext uri="{BB962C8B-B14F-4D97-AF65-F5344CB8AC3E}">
        <p14:creationId xmlns:p14="http://schemas.microsoft.com/office/powerpoint/2010/main" val="28881745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6</a:t>
            </a:fld>
            <a:endParaRPr/>
          </a:p>
        </p:txBody>
      </p:sp>
      <p:pic>
        <p:nvPicPr>
          <p:cNvPr id="5" name="Picture 4" descr="A close up of a map&#10;&#10;Description automatically generated">
            <a:extLst>
              <a:ext uri="{FF2B5EF4-FFF2-40B4-BE49-F238E27FC236}">
                <a16:creationId xmlns:a16="http://schemas.microsoft.com/office/drawing/2014/main" id="{904CA492-FC78-4F3A-ABD0-C7AED5EEE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6600" y="2090311"/>
            <a:ext cx="6544588" cy="6106377"/>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329715BA-2962-4E14-80EA-EE3B340D3B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162300"/>
            <a:ext cx="9592106" cy="4264054"/>
          </a:xfrm>
          <a:prstGeom prst="rect">
            <a:avLst/>
          </a:prstGeom>
        </p:spPr>
      </p:pic>
      <p:sp>
        <p:nvSpPr>
          <p:cNvPr id="15" name="Title 3">
            <a:extLst>
              <a:ext uri="{FF2B5EF4-FFF2-40B4-BE49-F238E27FC236}">
                <a16:creationId xmlns:a16="http://schemas.microsoft.com/office/drawing/2014/main" id="{432E98DF-7B51-475F-96B4-8D5A1BFD6048}"/>
              </a:ext>
            </a:extLst>
          </p:cNvPr>
          <p:cNvSpPr txBox="1">
            <a:spLocks/>
          </p:cNvSpPr>
          <p:nvPr/>
        </p:nvSpPr>
        <p:spPr>
          <a:xfrm>
            <a:off x="914400" y="952500"/>
            <a:ext cx="7200418" cy="75713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4800" dirty="0">
                <a:solidFill>
                  <a:srgbClr val="FF0000"/>
                </a:solidFill>
                <a:cs typeface="Lato Semibold" panose="020F0502020204030203" pitchFamily="34" charset="0"/>
              </a:rPr>
              <a:t>Get London map</a:t>
            </a:r>
            <a:endParaRPr lang="en-US" sz="3200" dirty="0">
              <a:solidFill>
                <a:schemeClr val="accent1"/>
              </a:solidFill>
            </a:endParaRPr>
          </a:p>
        </p:txBody>
      </p:sp>
    </p:spTree>
    <p:extLst>
      <p:ext uri="{BB962C8B-B14F-4D97-AF65-F5344CB8AC3E}">
        <p14:creationId xmlns:p14="http://schemas.microsoft.com/office/powerpoint/2010/main" val="88782162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7</a:t>
            </a:fld>
            <a:endParaRPr/>
          </a:p>
        </p:txBody>
      </p:sp>
      <p:pic>
        <p:nvPicPr>
          <p:cNvPr id="4" name="Picture 3" descr="A close up of a map&#10;&#10;Description automatically generated">
            <a:extLst>
              <a:ext uri="{FF2B5EF4-FFF2-40B4-BE49-F238E27FC236}">
                <a16:creationId xmlns:a16="http://schemas.microsoft.com/office/drawing/2014/main" id="{45217F56-F858-4163-B5DE-2FB4F8064A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6758" y="2129177"/>
            <a:ext cx="6425642" cy="6247239"/>
          </a:xfrm>
          <a:prstGeom prst="rect">
            <a:avLst/>
          </a:prstGeom>
        </p:spPr>
      </p:pic>
      <p:sp>
        <p:nvSpPr>
          <p:cNvPr id="15" name="Title 3">
            <a:extLst>
              <a:ext uri="{FF2B5EF4-FFF2-40B4-BE49-F238E27FC236}">
                <a16:creationId xmlns:a16="http://schemas.microsoft.com/office/drawing/2014/main" id="{432E98DF-7B51-475F-96B4-8D5A1BFD6048}"/>
              </a:ext>
            </a:extLst>
          </p:cNvPr>
          <p:cNvSpPr txBox="1">
            <a:spLocks/>
          </p:cNvSpPr>
          <p:nvPr/>
        </p:nvSpPr>
        <p:spPr>
          <a:xfrm>
            <a:off x="914400" y="612889"/>
            <a:ext cx="7200418" cy="1200329"/>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4800" dirty="0" err="1">
                <a:solidFill>
                  <a:srgbClr val="FF0000"/>
                </a:solidFill>
                <a:cs typeface="Lato Semibold" panose="020F0502020204030203" pitchFamily="34" charset="0"/>
              </a:rPr>
              <a:t>Pointmap</a:t>
            </a:r>
            <a:r>
              <a:rPr lang="en-US" sz="4800" dirty="0">
                <a:solidFill>
                  <a:srgbClr val="FF0000"/>
                </a:solidFill>
                <a:cs typeface="Lato Semibold" panose="020F0502020204030203" pitchFamily="34" charset="0"/>
              </a:rPr>
              <a:t> #1</a:t>
            </a:r>
            <a:br>
              <a:rPr lang="en-US" sz="4800" dirty="0">
                <a:ea typeface="Lato Semibold" panose="020F0502020204030203" pitchFamily="34" charset="0"/>
                <a:cs typeface="Lato Semibold" panose="020F0502020204030203" pitchFamily="34" charset="0"/>
              </a:rPr>
            </a:br>
            <a:r>
              <a:rPr lang="en-US" sz="3200" dirty="0">
                <a:ea typeface="Lato Semibold" panose="020F0502020204030203" pitchFamily="34" charset="0"/>
                <a:cs typeface="Lato Semibold" panose="020F0502020204030203" pitchFamily="34" charset="0"/>
              </a:rPr>
              <a:t>Our first </a:t>
            </a:r>
            <a:r>
              <a:rPr lang="en-US" sz="3200" dirty="0" err="1">
                <a:ea typeface="Lato Semibold" panose="020F0502020204030203" pitchFamily="34" charset="0"/>
                <a:cs typeface="Lato Semibold" panose="020F0502020204030203" pitchFamily="34" charset="0"/>
              </a:rPr>
              <a:t>pointmap</a:t>
            </a:r>
            <a:endParaRPr lang="en-US" sz="3200" dirty="0">
              <a:solidFill>
                <a:schemeClr val="accent1"/>
              </a:solidFill>
            </a:endParaRPr>
          </a:p>
        </p:txBody>
      </p:sp>
      <p:pic>
        <p:nvPicPr>
          <p:cNvPr id="16" name="Picture 15" descr="A close up of a white wall&#10;&#10;Description automatically generated">
            <a:extLst>
              <a:ext uri="{FF2B5EF4-FFF2-40B4-BE49-F238E27FC236}">
                <a16:creationId xmlns:a16="http://schemas.microsoft.com/office/drawing/2014/main" id="{A2CF6928-114C-42C7-BC15-B9679AA0D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171700"/>
            <a:ext cx="6544588" cy="6106377"/>
          </a:xfrm>
          <a:prstGeom prst="rect">
            <a:avLst/>
          </a:prstGeom>
        </p:spPr>
      </p:pic>
    </p:spTree>
    <p:extLst>
      <p:ext uri="{BB962C8B-B14F-4D97-AF65-F5344CB8AC3E}">
        <p14:creationId xmlns:p14="http://schemas.microsoft.com/office/powerpoint/2010/main" val="313412143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8</a:t>
            </a:fld>
            <a:endParaRPr/>
          </a:p>
        </p:txBody>
      </p:sp>
      <p:pic>
        <p:nvPicPr>
          <p:cNvPr id="9" name="Picture 8" descr="A close up of a map&#10;&#10;Description automatically generated">
            <a:extLst>
              <a:ext uri="{FF2B5EF4-FFF2-40B4-BE49-F238E27FC236}">
                <a16:creationId xmlns:a16="http://schemas.microsoft.com/office/drawing/2014/main" id="{5CC92457-41AA-44DD-A80D-C0554D6D8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417504"/>
            <a:ext cx="11044694" cy="1030516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6302C2D-C932-4859-B160-EE99E8ABF8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3467100"/>
            <a:ext cx="9808724" cy="2659690"/>
          </a:xfrm>
          <a:prstGeom prst="rect">
            <a:avLst/>
          </a:prstGeom>
        </p:spPr>
      </p:pic>
      <p:sp>
        <p:nvSpPr>
          <p:cNvPr id="23" name="Title 3">
            <a:extLst>
              <a:ext uri="{FF2B5EF4-FFF2-40B4-BE49-F238E27FC236}">
                <a16:creationId xmlns:a16="http://schemas.microsoft.com/office/drawing/2014/main" id="{D4B8AC3B-4BD0-41E2-8282-6C2CDB070A3E}"/>
              </a:ext>
            </a:extLst>
          </p:cNvPr>
          <p:cNvSpPr txBox="1">
            <a:spLocks/>
          </p:cNvSpPr>
          <p:nvPr/>
        </p:nvSpPr>
        <p:spPr>
          <a:xfrm>
            <a:off x="914400" y="952500"/>
            <a:ext cx="7543800" cy="75713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4800" dirty="0" err="1">
                <a:solidFill>
                  <a:srgbClr val="FF0000"/>
                </a:solidFill>
              </a:rPr>
              <a:t>Pointmap</a:t>
            </a:r>
            <a:r>
              <a:rPr lang="en-US" sz="4800" dirty="0">
                <a:solidFill>
                  <a:srgbClr val="FF0000"/>
                </a:solidFill>
              </a:rPr>
              <a:t> #2</a:t>
            </a:r>
          </a:p>
        </p:txBody>
      </p:sp>
    </p:spTree>
    <p:extLst>
      <p:ext uri="{BB962C8B-B14F-4D97-AF65-F5344CB8AC3E}">
        <p14:creationId xmlns:p14="http://schemas.microsoft.com/office/powerpoint/2010/main" val="8599395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9</a:t>
            </a:fld>
            <a:endParaRPr/>
          </a:p>
        </p:txBody>
      </p:sp>
      <p:pic>
        <p:nvPicPr>
          <p:cNvPr id="11" name="Picture 10" descr="A close up of text on a white background&#10;&#10;Description automatically generated">
            <a:extLst>
              <a:ext uri="{FF2B5EF4-FFF2-40B4-BE49-F238E27FC236}">
                <a16:creationId xmlns:a16="http://schemas.microsoft.com/office/drawing/2014/main" id="{D30CB436-6DC9-43E4-BBDB-D08914191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325986"/>
            <a:ext cx="8801100" cy="5635028"/>
          </a:xfrm>
          <a:prstGeom prst="rect">
            <a:avLst/>
          </a:prstGeom>
        </p:spPr>
      </p:pic>
      <p:sp>
        <p:nvSpPr>
          <p:cNvPr id="15" name="Title 3">
            <a:extLst>
              <a:ext uri="{FF2B5EF4-FFF2-40B4-BE49-F238E27FC236}">
                <a16:creationId xmlns:a16="http://schemas.microsoft.com/office/drawing/2014/main" id="{4FEB47C3-822A-415A-85C4-3F3733E70A58}"/>
              </a:ext>
            </a:extLst>
          </p:cNvPr>
          <p:cNvSpPr txBox="1">
            <a:spLocks/>
          </p:cNvSpPr>
          <p:nvPr/>
        </p:nvSpPr>
        <p:spPr>
          <a:xfrm>
            <a:off x="838200" y="876300"/>
            <a:ext cx="7543800" cy="75713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sz="4800" dirty="0" err="1">
                <a:solidFill>
                  <a:srgbClr val="FF0000"/>
                </a:solidFill>
              </a:rPr>
              <a:t>Pointmap</a:t>
            </a:r>
            <a:r>
              <a:rPr lang="en-US" sz="4800" dirty="0">
                <a:solidFill>
                  <a:srgbClr val="FF0000"/>
                </a:solidFill>
              </a:rPr>
              <a:t> #3</a:t>
            </a:r>
          </a:p>
        </p:txBody>
      </p:sp>
      <p:pic>
        <p:nvPicPr>
          <p:cNvPr id="4" name="Picture 3" descr="A close up of a map&#10;&#10;Description automatically generated">
            <a:extLst>
              <a:ext uri="{FF2B5EF4-FFF2-40B4-BE49-F238E27FC236}">
                <a16:creationId xmlns:a16="http://schemas.microsoft.com/office/drawing/2014/main" id="{C295CD93-9EF3-4F27-91AF-6C715343D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150" y="502231"/>
            <a:ext cx="8801100" cy="8211798"/>
          </a:xfrm>
          <a:prstGeom prst="rect">
            <a:avLst/>
          </a:prstGeom>
        </p:spPr>
      </p:pic>
    </p:spTree>
    <p:extLst>
      <p:ext uri="{BB962C8B-B14F-4D97-AF65-F5344CB8AC3E}">
        <p14:creationId xmlns:p14="http://schemas.microsoft.com/office/powerpoint/2010/main" val="190391203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theme/theme1.xml><?xml version="1.0" encoding="utf-8"?>
<a:theme xmlns:a="http://schemas.openxmlformats.org/drawingml/2006/main" name="GENARAL LAYOUTS">
  <a:themeElements>
    <a:clrScheme name="SIMPLICITY - Neon Rose">
      <a:dk1>
        <a:srgbClr val="0A091B"/>
      </a:dk1>
      <a:lt1>
        <a:srgbClr val="F2F2F5"/>
      </a:lt1>
      <a:dk2>
        <a:srgbClr val="858591"/>
      </a:dk2>
      <a:lt2>
        <a:srgbClr val="FFFFFF"/>
      </a:lt2>
      <a:accent1>
        <a:srgbClr val="FF4C58"/>
      </a:accent1>
      <a:accent2>
        <a:srgbClr val="C0C0C8"/>
      </a:accent2>
      <a:accent3>
        <a:srgbClr val="FF4C58"/>
      </a:accent3>
      <a:accent4>
        <a:srgbClr val="FF4C58"/>
      </a:accent4>
      <a:accent5>
        <a:srgbClr val="FF4C58"/>
      </a:accent5>
      <a:accent6>
        <a:srgbClr val="FF4C58"/>
      </a:accent6>
      <a:hlink>
        <a:srgbClr val="FF4C58"/>
      </a:hlink>
      <a:folHlink>
        <a:srgbClr val="FF4C58"/>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MAGE SLIDES">
  <a:themeElements>
    <a:clrScheme name="SIMPLICITY - Neon Rose">
      <a:dk1>
        <a:srgbClr val="0A091B"/>
      </a:dk1>
      <a:lt1>
        <a:srgbClr val="F2F2F5"/>
      </a:lt1>
      <a:dk2>
        <a:srgbClr val="858591"/>
      </a:dk2>
      <a:lt2>
        <a:srgbClr val="FFFFFF"/>
      </a:lt2>
      <a:accent1>
        <a:srgbClr val="FF4C58"/>
      </a:accent1>
      <a:accent2>
        <a:srgbClr val="C0C0C8"/>
      </a:accent2>
      <a:accent3>
        <a:srgbClr val="FF4C58"/>
      </a:accent3>
      <a:accent4>
        <a:srgbClr val="FF4C58"/>
      </a:accent4>
      <a:accent5>
        <a:srgbClr val="FF4C58"/>
      </a:accent5>
      <a:accent6>
        <a:srgbClr val="FF4C58"/>
      </a:accent6>
      <a:hlink>
        <a:srgbClr val="FF4C58"/>
      </a:hlink>
      <a:folHlink>
        <a:srgbClr val="FF4C58"/>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ORTFOLIO">
  <a:themeElements>
    <a:clrScheme name="SIMPLICITY - Neon Rose">
      <a:dk1>
        <a:srgbClr val="0A091B"/>
      </a:dk1>
      <a:lt1>
        <a:srgbClr val="F2F2F5"/>
      </a:lt1>
      <a:dk2>
        <a:srgbClr val="858591"/>
      </a:dk2>
      <a:lt2>
        <a:srgbClr val="FFFFFF"/>
      </a:lt2>
      <a:accent1>
        <a:srgbClr val="FF4C58"/>
      </a:accent1>
      <a:accent2>
        <a:srgbClr val="C0C0C8"/>
      </a:accent2>
      <a:accent3>
        <a:srgbClr val="FF4C58"/>
      </a:accent3>
      <a:accent4>
        <a:srgbClr val="FF4C58"/>
      </a:accent4>
      <a:accent5>
        <a:srgbClr val="FF4C58"/>
      </a:accent5>
      <a:accent6>
        <a:srgbClr val="FF4C58"/>
      </a:accent6>
      <a:hlink>
        <a:srgbClr val="FF4C58"/>
      </a:hlink>
      <a:folHlink>
        <a:srgbClr val="FF4C58"/>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10894</TotalTime>
  <Words>1430</Words>
  <Application>Microsoft Office PowerPoint</Application>
  <PresentationFormat>Custom</PresentationFormat>
  <Paragraphs>162</Paragraphs>
  <Slides>12</Slides>
  <Notes>12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12</vt:i4>
      </vt:variant>
    </vt:vector>
  </HeadingPairs>
  <TitlesOfParts>
    <vt:vector size="19" baseType="lpstr">
      <vt:lpstr>Arial</vt:lpstr>
      <vt:lpstr>Calibri</vt:lpstr>
      <vt:lpstr>Roboto</vt:lpstr>
      <vt:lpstr>Roboto Condensed</vt:lpstr>
      <vt:lpstr>GENARAL LAYOUTS</vt:lpstr>
      <vt:lpstr>IMAGE SLIDES</vt:lpstr>
      <vt:lpstr>PORTFOLIO</vt:lpstr>
      <vt:lpstr>PowerPoint Presentation</vt:lpstr>
      <vt:lpstr>Google maps API key (application programming interface)</vt:lpstr>
      <vt:lpstr>get_googlemap</vt:lpstr>
      <vt:lpstr>get_googlemap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Polished maps practice  </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Палотенце</dc:creator>
  <cp:lastModifiedBy>Rebecca Henderson</cp:lastModifiedBy>
  <cp:revision>1032</cp:revision>
  <dcterms:created xsi:type="dcterms:W3CDTF">2015-01-20T11:47:48Z</dcterms:created>
  <dcterms:modified xsi:type="dcterms:W3CDTF">2019-03-27T16:01:43Z</dcterms:modified>
</cp:coreProperties>
</file>